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17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18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9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2120-2004-442A-8101-11D7F5B4DA1F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D51D-1603-448B-9C0F-58952B21C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1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lib&lt;-c("ggplot2","ggmap","jsonlite")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libs,require,character.only</a:t>
            </a:r>
            <a:r>
              <a:rPr lang="en-US" altLang="ko-KR" dirty="0" smtClean="0"/>
              <a:t>=TRUE))</a:t>
            </a:r>
          </a:p>
          <a:p>
            <a:r>
              <a:rPr lang="en-US" altLang="ko-KR" dirty="0" smtClean="0"/>
              <a:t>#Loading required package:gglot2</a:t>
            </a:r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package:ggmap</a:t>
            </a:r>
            <a:endParaRPr lang="en-US" altLang="ko-KR" dirty="0" smtClean="0"/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package:jsonlite</a:t>
            </a:r>
            <a:endParaRPr lang="en-US" altLang="ko-KR" dirty="0" smtClean="0"/>
          </a:p>
          <a:p>
            <a:r>
              <a:rPr lang="en-US" altLang="ko-KR" dirty="0" smtClean="0"/>
              <a:t>subway&lt;-read.csv('c:\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\subway.csv', header=TRUE, </a:t>
            </a:r>
            <a:r>
              <a:rPr lang="en-US" altLang="ko-KR" dirty="0" err="1" smtClean="0"/>
              <a:t>stringAsFactors</a:t>
            </a:r>
            <a:r>
              <a:rPr lang="en-US" altLang="ko-KR" dirty="0" smtClean="0"/>
              <a:t>=FALSE,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D51D-1603-448B-9C0F-58952B21C9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8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libs&lt;-c("ggplot2","ggmap","jsonlite")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libs,require,character.only</a:t>
            </a:r>
            <a:r>
              <a:rPr lang="en-US" altLang="ko-KR" dirty="0" smtClean="0"/>
              <a:t>=TRUE))</a:t>
            </a:r>
          </a:p>
          <a:p>
            <a:r>
              <a:rPr lang="en-US" altLang="ko-KR" dirty="0" smtClean="0"/>
              <a:t>#Loading required package:gglot2</a:t>
            </a:r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package:ggmap</a:t>
            </a:r>
            <a:endParaRPr lang="en-US" altLang="ko-KR" dirty="0" smtClean="0"/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package:jsonlite</a:t>
            </a:r>
            <a:endParaRPr lang="en-US" altLang="ko-KR" dirty="0" smtClean="0"/>
          </a:p>
          <a:p>
            <a:r>
              <a:rPr lang="en-US" altLang="ko-KR" dirty="0" smtClean="0"/>
              <a:t>subway&lt;-read.csv('c:\\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/subway.csv', header=TRUE,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</a:t>
            </a:r>
          </a:p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(subway)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정수형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표준서식으로 변환</a:t>
            </a:r>
          </a:p>
          <a:p>
            <a:r>
              <a:rPr lang="en-US" altLang="ko-KR" dirty="0" smtClean="0"/>
              <a:t>class(subway[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"])&lt;-"character"</a:t>
            </a:r>
          </a:p>
          <a:p>
            <a:r>
              <a:rPr lang="en-US" altLang="ko-KR" dirty="0" smtClean="0"/>
              <a:t>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"]&lt;-</a:t>
            </a:r>
            <a:r>
              <a:rPr lang="en-US" altLang="ko-KR" dirty="0" err="1" smtClean="0"/>
              <a:t>as.Date</a:t>
            </a:r>
            <a:r>
              <a:rPr lang="en-US" altLang="ko-KR" dirty="0" smtClean="0"/>
              <a:t>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"],format="%</a:t>
            </a:r>
            <a:r>
              <a:rPr lang="en-US" altLang="ko-KR" dirty="0" err="1" smtClean="0"/>
              <a:t>Y%m%d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unique(format(subway[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#2014</a:t>
            </a:r>
            <a:r>
              <a:rPr lang="ko-KR" altLang="en-US" dirty="0" smtClean="0"/>
              <a:t>년 자료 제외</a:t>
            </a:r>
          </a:p>
          <a:p>
            <a:endParaRPr lang="ko-KR" altLang="en-US" dirty="0" smtClean="0"/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&lt;-format(subway[ 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"%Y")=="2014"</a:t>
            </a:r>
          </a:p>
          <a:p>
            <a:r>
              <a:rPr lang="en-US" altLang="ko-KR" dirty="0" smtClean="0"/>
              <a:t>unique(format(subway[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"],"%m"))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subway2 &lt;- subset(subway, subset = format(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, "%Y") != "2014")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실제 사용 역 이름과 동일한지 확인</a:t>
            </a:r>
          </a:p>
          <a:p>
            <a:r>
              <a:rPr lang="en-US" altLang="ko-KR" dirty="0" smtClean="0"/>
              <a:t>sort(unique(subway[ , '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']))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역명과 노선번호 분리 후 역명 대체</a:t>
            </a:r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 "\\(" , subway2[ 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) </a:t>
            </a:r>
          </a:p>
          <a:p>
            <a:r>
              <a:rPr lang="en-US" altLang="ko-KR" dirty="0" smtClean="0"/>
              <a:t>unique(subway2[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stat_name</a:t>
            </a:r>
            <a:r>
              <a:rPr lang="en-US" altLang="ko-KR" dirty="0" smtClean="0"/>
              <a:t> &lt;- subway2[ 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</a:t>
            </a:r>
          </a:p>
          <a:p>
            <a:r>
              <a:rPr lang="en-US" altLang="ko-KR" dirty="0" err="1" smtClean="0"/>
              <a:t>tmp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"], </a:t>
            </a:r>
            <a:r>
              <a:rPr lang="en-US" altLang="ko-KR" dirty="0" err="1" smtClean="0"/>
              <a:t>strsplit</a:t>
            </a:r>
            <a:r>
              <a:rPr lang="en-US" altLang="ko-KR" dirty="0" smtClean="0"/>
              <a:t>, "\\(", USE.NAMES=FALSE) </a:t>
            </a:r>
          </a:p>
          <a:p>
            <a:r>
              <a:rPr lang="en-US" altLang="ko-KR" dirty="0" err="1" smtClean="0"/>
              <a:t>stat_renamed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tmp</a:t>
            </a:r>
            <a:r>
              <a:rPr lang="en-US" altLang="ko-KR" dirty="0" smtClean="0"/>
              <a:t>, function(x) x[1]) </a:t>
            </a:r>
          </a:p>
          <a:p>
            <a:r>
              <a:rPr lang="en-US" altLang="ko-KR" dirty="0" smtClean="0"/>
              <a:t>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&lt;- </a:t>
            </a:r>
            <a:r>
              <a:rPr lang="en-US" altLang="ko-KR" dirty="0" err="1" smtClean="0"/>
              <a:t>stat_renamed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자료의 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 정보를 새로운 변수로 정의하여 데이터프레임의 변수로 포함시키기 위해서 아래의 명령어를 수행한다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year &lt;- format(subway2[,"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 </a:t>
            </a:r>
          </a:p>
          <a:p>
            <a:r>
              <a:rPr lang="en-US" altLang="ko-KR" dirty="0" smtClean="0"/>
              <a:t>month &lt;- format(subway2[,"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"%m") </a:t>
            </a:r>
          </a:p>
          <a:p>
            <a:r>
              <a:rPr lang="en-US" altLang="ko-KR" dirty="0" smtClean="0"/>
              <a:t>subway2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(subway2, year, month)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자료의 해당 연도 및 월을 각각 </a:t>
            </a:r>
            <a:r>
              <a:rPr lang="en-US" altLang="ko-KR" dirty="0" smtClean="0"/>
              <a:t>year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month </a:t>
            </a:r>
            <a:r>
              <a:rPr lang="ko-KR" altLang="en-US" dirty="0" smtClean="0"/>
              <a:t>변수로 저장하고 이를 데이터프레임 </a:t>
            </a:r>
            <a:r>
              <a:rPr lang="en-US" altLang="ko-KR" dirty="0" smtClean="0"/>
              <a:t>subway2</a:t>
            </a:r>
            <a:r>
              <a:rPr lang="ko-KR" altLang="en-US" dirty="0" smtClean="0"/>
              <a:t>에 새로운 변수로 추가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#&lt;subway_latlong.csv </a:t>
            </a:r>
            <a:r>
              <a:rPr lang="ko-KR" altLang="en-US" dirty="0" smtClean="0"/>
              <a:t>파일 로딩 및 자료 정리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 코드를 이용하여 </a:t>
            </a:r>
            <a:r>
              <a:rPr lang="en-US" altLang="ko-KR" dirty="0" smtClean="0"/>
              <a:t>subway_latlong.csv </a:t>
            </a:r>
            <a:r>
              <a:rPr lang="ko-KR" altLang="en-US" dirty="0" smtClean="0"/>
              <a:t>파일을 읽는다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subname</a:t>
            </a:r>
            <a:r>
              <a:rPr lang="en-US" altLang="ko-KR" dirty="0" smtClean="0"/>
              <a:t> &lt;- read.csv('c:\\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/subway_latlong.csv', header=TRUE,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=FALSE, skip=1,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 </a:t>
            </a:r>
          </a:p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#read.csv( ) </a:t>
            </a:r>
            <a:r>
              <a:rPr lang="ko-KR" altLang="en-US" dirty="0" smtClean="0"/>
              <a:t>함수를 이용하여 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읽어 </a:t>
            </a:r>
            <a:r>
              <a:rPr lang="en-US" altLang="ko-KR" dirty="0" err="1" smtClean="0"/>
              <a:t>sybname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이름의 데이터 프레임으로 저장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nsikp</a:t>
            </a:r>
            <a:r>
              <a:rPr lang="en-US" altLang="ko-KR" dirty="0" smtClean="0"/>
              <a:t> = 1</a:t>
            </a:r>
            <a:r>
              <a:rPr lang="ko-KR" altLang="en-US" dirty="0" smtClean="0"/>
              <a:t>은 파일의 첫 행을 읽지 않고 넘김</a:t>
            </a:r>
            <a:r>
              <a:rPr lang="en-US" altLang="ko-KR" dirty="0" smtClean="0"/>
              <a:t>. subway_latlong.csv </a:t>
            </a:r>
            <a:r>
              <a:rPr lang="ko-KR" altLang="en-US" dirty="0" smtClean="0"/>
              <a:t>파일의 첫 행은 한글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둘째 행은 영문 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기록되어 중복을 방지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#subway.csv </a:t>
            </a:r>
            <a:r>
              <a:rPr lang="ko-KR" altLang="en-US" dirty="0" smtClean="0"/>
              <a:t>파일로부터의 역명과 동일한 형식으로 주어지는지 확인을 위해 아래와 같이 역명을 출력하여 살펴본다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head(sort(unique(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 , "STATION_NM"])), 10)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#head( )</a:t>
            </a:r>
            <a:r>
              <a:rPr lang="ko-KR" altLang="en-US" dirty="0" smtClean="0"/>
              <a:t>는 긴 내용의 객체를 처음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 조정을 통해 개수 변경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출력하는 함수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 코드를 통해 지하철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역명을 </a:t>
            </a:r>
            <a:r>
              <a:rPr lang="en-US" altLang="ko-KR" dirty="0" smtClean="0"/>
              <a:t>Line </a:t>
            </a:r>
            <a:r>
              <a:rPr lang="ko-KR" altLang="en-US" dirty="0" smtClean="0"/>
              <a:t>이름의 리스트 객체에 저장하여 추후 분석을 활용한다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Line &lt;- </a:t>
            </a:r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[,"STATION_NM"], 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[,"LINE_NUM"], unique) 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(Line, head)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tapply</a:t>
            </a:r>
            <a:r>
              <a:rPr lang="en-US" altLang="ko-KR" dirty="0" smtClean="0"/>
              <a:t>(X, INDEX, FUN)</a:t>
            </a:r>
            <a:r>
              <a:rPr lang="ko-KR" altLang="en-US" dirty="0" smtClean="0"/>
              <a:t>은 벡터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factor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각 수준별로 함수 </a:t>
            </a:r>
            <a:r>
              <a:rPr lang="en-US" altLang="ko-KR" dirty="0" smtClean="0"/>
              <a:t>FUN</a:t>
            </a:r>
            <a:r>
              <a:rPr lang="ko-KR" altLang="en-US" dirty="0" smtClean="0"/>
              <a:t>을 일괄 적용하는 함수</a:t>
            </a:r>
          </a:p>
          <a:p>
            <a:r>
              <a:rPr lang="en-US" altLang="ko-KR" dirty="0" smtClean="0"/>
              <a:t>#head( ) </a:t>
            </a:r>
            <a:r>
              <a:rPr lang="ko-KR" altLang="en-US" dirty="0" smtClean="0"/>
              <a:t>함수를 리스트 객체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의 각 지하철 노선에 적용하여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포함된 </a:t>
            </a:r>
            <a:r>
              <a:rPr lang="ko-KR" altLang="en-US" dirty="0" err="1" smtClean="0"/>
              <a:t>역이름의</a:t>
            </a:r>
            <a:r>
              <a:rPr lang="ko-KR" altLang="en-US" dirty="0" smtClean="0"/>
              <a:t> 일부분을 출력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smtClean="0"/>
              <a:t>연도별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역별</a:t>
            </a:r>
            <a:r>
              <a:rPr lang="ko-KR" altLang="en-US" dirty="0" smtClean="0"/>
              <a:t> 지하철 탑승객 수의 계산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여기서는 각 지하철역 및 연도별 탑승객 수를 합산하여 역간의 탑승객 수의 차이 및 연도별 탑승객 수 증감 추이를 살펴본다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프레임의 특정 변수의 수준별 자료 요약에 이용되는 </a:t>
            </a:r>
            <a:r>
              <a:rPr lang="en-US" altLang="ko-KR" dirty="0" smtClean="0"/>
              <a:t>aggregate( ) </a:t>
            </a:r>
            <a:r>
              <a:rPr lang="ko-KR" altLang="en-US" dirty="0" smtClean="0"/>
              <a:t>함수의 활용을 학습한다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아래의 코드는 </a:t>
            </a:r>
            <a:r>
              <a:rPr lang="ko-KR" altLang="en-US" dirty="0" err="1" smtClean="0"/>
              <a:t>역별</a:t>
            </a:r>
            <a:r>
              <a:rPr lang="ko-KR" altLang="en-US" dirty="0" smtClean="0"/>
              <a:t> 특정 연도의 탑승객 수를 합산하는 함수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을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활용하여 요약된 결과를 데이터 프레임에 저장하는 과정이다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agg_fun</a:t>
            </a:r>
            <a:r>
              <a:rPr lang="en-US" altLang="ko-KR" dirty="0" smtClean="0"/>
              <a:t> &lt;- function(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){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sub_Line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[,"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%in% 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, ] </a:t>
            </a:r>
          </a:p>
          <a:p>
            <a:r>
              <a:rPr lang="en-US" altLang="ko-KR" dirty="0" smtClean="0"/>
              <a:t>  tot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year +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sub_Line</a:t>
            </a:r>
            <a:r>
              <a:rPr lang="en-US" altLang="ko-KR" dirty="0" smtClean="0"/>
              <a:t>, sum) </a:t>
            </a:r>
          </a:p>
          <a:p>
            <a:r>
              <a:rPr lang="en-US" altLang="ko-KR" dirty="0" smtClean="0"/>
              <a:t>  return( tot ) </a:t>
            </a:r>
          </a:p>
          <a:p>
            <a:r>
              <a:rPr lang="en-US" altLang="ko-KR" dirty="0" smtClean="0"/>
              <a:t>}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total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(Line[1:8], FUN=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=subway2) </a:t>
            </a:r>
          </a:p>
          <a:p>
            <a:r>
              <a:rPr lang="en-US" altLang="ko-KR" dirty="0" smtClean="0"/>
              <a:t>df1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(total,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, formula =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+ year) </a:t>
            </a:r>
          </a:p>
          <a:p>
            <a:r>
              <a:rPr lang="en-US" altLang="ko-KR" dirty="0" err="1" smtClean="0"/>
              <a:t>lapply</a:t>
            </a:r>
            <a:r>
              <a:rPr lang="en-US" altLang="ko-KR" dirty="0" smtClean="0"/>
              <a:t>(df1, head)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역마다 특정 연도의 탑승객 수를 전체 합산하는 함수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정의</a:t>
            </a:r>
          </a:p>
          <a:p>
            <a:r>
              <a:rPr lang="en-US" altLang="ko-KR" dirty="0" smtClean="0"/>
              <a:t>#- x %in% 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원소 중에서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원소에 속하면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의 논리값을 리턴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aggregate( 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year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stat_name</a:t>
            </a:r>
            <a:r>
              <a:rPr lang="ko-KR" altLang="en-US" dirty="0" smtClean="0"/>
              <a:t>의 각 수준에 대하여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합산</a:t>
            </a:r>
            <a:r>
              <a:rPr lang="en-US" altLang="ko-KR" dirty="0" smtClean="0"/>
              <a:t>(sum)</a:t>
            </a:r>
            <a:r>
              <a:rPr lang="ko-KR" altLang="en-US" dirty="0" smtClean="0"/>
              <a:t>을 수행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세로로 긴 데이터 프레임 </a:t>
            </a:r>
            <a:r>
              <a:rPr lang="en-US" altLang="ko-KR" dirty="0" smtClean="0"/>
              <a:t>total</a:t>
            </a:r>
            <a:r>
              <a:rPr lang="ko-KR" altLang="en-US" dirty="0" smtClean="0"/>
              <a:t>을 가로에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세로에 </a:t>
            </a:r>
            <a:r>
              <a:rPr lang="en-US" altLang="ko-KR" dirty="0" smtClean="0"/>
              <a:t>year</a:t>
            </a:r>
            <a:r>
              <a:rPr lang="ko-KR" altLang="en-US" dirty="0" smtClean="0"/>
              <a:t>의 각 수준으로 나타내는 테이블을 만들어 해당하는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아래의 코드는 각 지하철역의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년도 누적 탑승객 수를 계산하는 과정이다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cum_total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(total,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, formula =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 </a:t>
            </a:r>
          </a:p>
          <a:p>
            <a:r>
              <a:rPr lang="en-US" altLang="ko-KR" dirty="0" err="1" smtClean="0"/>
              <a:t>cum_total_vec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cum_total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 &lt;- 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strsplit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),"\\."), function(x) x[2])) </a:t>
            </a:r>
          </a:p>
          <a:p>
            <a:r>
              <a:rPr lang="en-US" altLang="ko-KR" dirty="0" err="1" smtClean="0"/>
              <a:t>line_num</a:t>
            </a:r>
            <a:r>
              <a:rPr lang="en-US" altLang="ko-KR" dirty="0" smtClean="0"/>
              <a:t> &lt;- factor(rep(1:8,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cum_total</a:t>
            </a:r>
            <a:r>
              <a:rPr lang="en-US" altLang="ko-KR" dirty="0" smtClean="0"/>
              <a:t>, length)), labels=paste0(1:8, "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")) </a:t>
            </a:r>
          </a:p>
          <a:p>
            <a:r>
              <a:rPr lang="en-US" altLang="ko-KR" dirty="0" smtClean="0"/>
              <a:t>df2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=names(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 = FALSE) </a:t>
            </a:r>
          </a:p>
          <a:p>
            <a:r>
              <a:rPr lang="en-US" altLang="ko-KR" dirty="0" smtClean="0"/>
              <a:t>df2$stat_name&lt;-factor(df2$stat_name, levels=df2$stat_name)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D51D-1603-448B-9C0F-58952B21C9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6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libs&lt;-c("ggplot2","ggmap","jsonlite")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(libs)</a:t>
            </a:r>
          </a:p>
          <a:p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libs,require,character.only</a:t>
            </a:r>
            <a:r>
              <a:rPr lang="en-US" altLang="ko-KR" dirty="0" smtClean="0"/>
              <a:t>=TRUE))</a:t>
            </a:r>
          </a:p>
          <a:p>
            <a:r>
              <a:rPr lang="en-US" altLang="ko-KR" dirty="0" smtClean="0"/>
              <a:t>#Loading required package:gglot2</a:t>
            </a:r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package:ggmap</a:t>
            </a:r>
            <a:endParaRPr lang="en-US" altLang="ko-KR" dirty="0" smtClean="0"/>
          </a:p>
          <a:p>
            <a:r>
              <a:rPr lang="en-US" altLang="ko-KR" dirty="0" smtClean="0"/>
              <a:t>#Loading required </a:t>
            </a:r>
            <a:r>
              <a:rPr lang="en-US" altLang="ko-KR" dirty="0" err="1" smtClean="0"/>
              <a:t>package:jsonlite</a:t>
            </a:r>
            <a:endParaRPr lang="en-US" altLang="ko-KR" dirty="0" smtClean="0"/>
          </a:p>
          <a:p>
            <a:r>
              <a:rPr lang="en-US" altLang="ko-KR" dirty="0" smtClean="0"/>
              <a:t>subway&lt;-read.csv('c:\\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/subway.csv', header=TRUE,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</a:t>
            </a:r>
          </a:p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(subway)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정수형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표준서식으로 변환</a:t>
            </a:r>
          </a:p>
          <a:p>
            <a:r>
              <a:rPr lang="en-US" altLang="ko-KR" dirty="0" smtClean="0"/>
              <a:t>class(subway[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"])&lt;-"character"</a:t>
            </a:r>
          </a:p>
          <a:p>
            <a:r>
              <a:rPr lang="en-US" altLang="ko-KR" dirty="0" smtClean="0"/>
              <a:t>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"]&lt;-</a:t>
            </a:r>
            <a:r>
              <a:rPr lang="en-US" altLang="ko-KR" dirty="0" err="1" smtClean="0"/>
              <a:t>as.Date</a:t>
            </a:r>
            <a:r>
              <a:rPr lang="en-US" altLang="ko-KR" dirty="0" smtClean="0"/>
              <a:t>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"],format="%</a:t>
            </a:r>
            <a:r>
              <a:rPr lang="en-US" altLang="ko-KR" dirty="0" err="1" smtClean="0"/>
              <a:t>Y%m%d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unique(format(subway[ 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#2014</a:t>
            </a:r>
            <a:r>
              <a:rPr lang="ko-KR" altLang="en-US" dirty="0" smtClean="0"/>
              <a:t>년 자료 제외</a:t>
            </a:r>
          </a:p>
          <a:p>
            <a:endParaRPr lang="ko-KR" altLang="en-US" dirty="0" smtClean="0"/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&lt;-format(subway[ 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"%Y")=="2014"</a:t>
            </a:r>
          </a:p>
          <a:p>
            <a:r>
              <a:rPr lang="en-US" altLang="ko-KR" dirty="0" smtClean="0"/>
              <a:t>unique(format(subway[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"],"%m"))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subway2 &lt;- subset(subway, subset = format(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, "%Y") != "2014")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실제 사용 역 이름과 동일한지 확인</a:t>
            </a:r>
          </a:p>
          <a:p>
            <a:r>
              <a:rPr lang="en-US" altLang="ko-KR" dirty="0" smtClean="0"/>
              <a:t>sort(unique(subway[ , '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']))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역명과 노선번호 분리 후 역명 대체</a:t>
            </a:r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 "\\(" , subway2[ 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) </a:t>
            </a:r>
          </a:p>
          <a:p>
            <a:r>
              <a:rPr lang="en-US" altLang="ko-KR" dirty="0" smtClean="0"/>
              <a:t>unique(subway2[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stat_name</a:t>
            </a:r>
            <a:r>
              <a:rPr lang="en-US" altLang="ko-KR" dirty="0" smtClean="0"/>
              <a:t> &lt;- subway2[ 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</a:t>
            </a:r>
          </a:p>
          <a:p>
            <a:r>
              <a:rPr lang="en-US" altLang="ko-KR" dirty="0" err="1" smtClean="0"/>
              <a:t>tmp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"], </a:t>
            </a:r>
            <a:r>
              <a:rPr lang="en-US" altLang="ko-KR" dirty="0" err="1" smtClean="0"/>
              <a:t>strsplit</a:t>
            </a:r>
            <a:r>
              <a:rPr lang="en-US" altLang="ko-KR" dirty="0" smtClean="0"/>
              <a:t>, "\\(", USE.NAMES=FALSE) </a:t>
            </a:r>
          </a:p>
          <a:p>
            <a:r>
              <a:rPr lang="en-US" altLang="ko-KR" dirty="0" err="1" smtClean="0"/>
              <a:t>stat_renamed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tmp</a:t>
            </a:r>
            <a:r>
              <a:rPr lang="en-US" altLang="ko-KR" dirty="0" smtClean="0"/>
              <a:t>, function(x) x[1]) </a:t>
            </a:r>
          </a:p>
          <a:p>
            <a:r>
              <a:rPr lang="en-US" altLang="ko-KR" dirty="0" smtClean="0"/>
              <a:t>subway2[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&lt;- </a:t>
            </a:r>
            <a:r>
              <a:rPr lang="en-US" altLang="ko-KR" dirty="0" err="1" smtClean="0"/>
              <a:t>stat_renamed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자료의 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 정보를 새로운 변수로 정의하여 데이터프레임의 변수로 포함시키기 위해서 아래의 명령어를 수행한다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year &lt;- format(subway2[,"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"%Y") </a:t>
            </a:r>
          </a:p>
          <a:p>
            <a:r>
              <a:rPr lang="en-US" altLang="ko-KR" dirty="0" smtClean="0"/>
              <a:t>month &lt;- format(subway2[,"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"%m") </a:t>
            </a:r>
          </a:p>
          <a:p>
            <a:r>
              <a:rPr lang="en-US" altLang="ko-KR" dirty="0" smtClean="0"/>
              <a:t>subway2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(subway2, year, month)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자료의 해당 연도 및 월을 각각 </a:t>
            </a:r>
            <a:r>
              <a:rPr lang="en-US" altLang="ko-KR" dirty="0" smtClean="0"/>
              <a:t>year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month </a:t>
            </a:r>
            <a:r>
              <a:rPr lang="ko-KR" altLang="en-US" dirty="0" smtClean="0"/>
              <a:t>변수로 저장하고 이를 데이터프레임 </a:t>
            </a:r>
            <a:r>
              <a:rPr lang="en-US" altLang="ko-KR" dirty="0" smtClean="0"/>
              <a:t>subway2</a:t>
            </a:r>
            <a:r>
              <a:rPr lang="ko-KR" altLang="en-US" dirty="0" smtClean="0"/>
              <a:t>에 새로운 변수로 추가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#&lt;subway_latlong.csv </a:t>
            </a:r>
            <a:r>
              <a:rPr lang="ko-KR" altLang="en-US" dirty="0" smtClean="0"/>
              <a:t>파일 로딩 및 자료 정리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 코드를 이용하여 </a:t>
            </a:r>
            <a:r>
              <a:rPr lang="en-US" altLang="ko-KR" dirty="0" smtClean="0"/>
              <a:t>subway_latlong.csv </a:t>
            </a:r>
            <a:r>
              <a:rPr lang="ko-KR" altLang="en-US" dirty="0" smtClean="0"/>
              <a:t>파일을 읽는다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subname</a:t>
            </a:r>
            <a:r>
              <a:rPr lang="en-US" altLang="ko-KR" dirty="0" smtClean="0"/>
              <a:t> &lt;- read.csv('c:\\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/subway_latlong.csv', header=TRUE,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=FALSE, skip=1,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 </a:t>
            </a:r>
          </a:p>
          <a:p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#read.csv( ) </a:t>
            </a:r>
            <a:r>
              <a:rPr lang="ko-KR" altLang="en-US" dirty="0" smtClean="0"/>
              <a:t>함수를 이용하여 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읽어 </a:t>
            </a:r>
            <a:r>
              <a:rPr lang="en-US" altLang="ko-KR" dirty="0" err="1" smtClean="0"/>
              <a:t>sybname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이름의 데이터 프레임으로 저장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nsikp</a:t>
            </a:r>
            <a:r>
              <a:rPr lang="en-US" altLang="ko-KR" dirty="0" smtClean="0"/>
              <a:t> = 1</a:t>
            </a:r>
            <a:r>
              <a:rPr lang="ko-KR" altLang="en-US" dirty="0" smtClean="0"/>
              <a:t>은 파일의 첫 행을 읽지 않고 넘김</a:t>
            </a:r>
            <a:r>
              <a:rPr lang="en-US" altLang="ko-KR" dirty="0" smtClean="0"/>
              <a:t>. subway_latlong.csv </a:t>
            </a:r>
            <a:r>
              <a:rPr lang="ko-KR" altLang="en-US" dirty="0" smtClean="0"/>
              <a:t>파일의 첫 행은 한글 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둘째 행은 영문 </a:t>
            </a:r>
            <a:r>
              <a:rPr lang="ko-KR" altLang="en-US" dirty="0" err="1" smtClean="0"/>
              <a:t>변수명으로</a:t>
            </a:r>
            <a:r>
              <a:rPr lang="ko-KR" altLang="en-US" dirty="0" smtClean="0"/>
              <a:t> 기록되어 중복을 방지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#subway.csv </a:t>
            </a:r>
            <a:r>
              <a:rPr lang="ko-KR" altLang="en-US" dirty="0" smtClean="0"/>
              <a:t>파일로부터의 역명과 동일한 형식으로 주어지는지 확인을 위해 아래와 같이 역명을 출력하여 살펴본다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head(sort(unique(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 , "STATION_NM"])), 10)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#head( )</a:t>
            </a:r>
            <a:r>
              <a:rPr lang="ko-KR" altLang="en-US" dirty="0" smtClean="0"/>
              <a:t>는 긴 내용의 객체를 처음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 조정을 통해 개수 변경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출력하는 함수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 코드를 통해 지하철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역명을 </a:t>
            </a:r>
            <a:r>
              <a:rPr lang="en-US" altLang="ko-KR" dirty="0" smtClean="0"/>
              <a:t>Line </a:t>
            </a:r>
            <a:r>
              <a:rPr lang="ko-KR" altLang="en-US" dirty="0" smtClean="0"/>
              <a:t>이름의 리스트 객체에 저장하여 추후 분석을 활용한다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Line &lt;- </a:t>
            </a:r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[,"STATION_NM"], 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[,"LINE_NUM"], unique) 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(Line, head)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tapply</a:t>
            </a:r>
            <a:r>
              <a:rPr lang="en-US" altLang="ko-KR" dirty="0" smtClean="0"/>
              <a:t>(X, INDEX, FUN)</a:t>
            </a:r>
            <a:r>
              <a:rPr lang="ko-KR" altLang="en-US" dirty="0" smtClean="0"/>
              <a:t>은 벡터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factor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각 수준별로 함수 </a:t>
            </a:r>
            <a:r>
              <a:rPr lang="en-US" altLang="ko-KR" dirty="0" smtClean="0"/>
              <a:t>FUN</a:t>
            </a:r>
            <a:r>
              <a:rPr lang="ko-KR" altLang="en-US" dirty="0" smtClean="0"/>
              <a:t>을 일괄 적용하는 함수</a:t>
            </a:r>
          </a:p>
          <a:p>
            <a:r>
              <a:rPr lang="en-US" altLang="ko-KR" dirty="0" smtClean="0"/>
              <a:t>#head( ) </a:t>
            </a:r>
            <a:r>
              <a:rPr lang="ko-KR" altLang="en-US" dirty="0" smtClean="0"/>
              <a:t>함수를 리스트 객체 </a:t>
            </a:r>
            <a:r>
              <a:rPr lang="en-US" altLang="ko-KR" dirty="0" smtClean="0"/>
              <a:t>Line</a:t>
            </a:r>
            <a:r>
              <a:rPr lang="ko-KR" altLang="en-US" dirty="0" smtClean="0"/>
              <a:t>의 각 지하철 노선에 적용하여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포함된 </a:t>
            </a:r>
            <a:r>
              <a:rPr lang="ko-KR" altLang="en-US" dirty="0" err="1" smtClean="0"/>
              <a:t>역이름의</a:t>
            </a:r>
            <a:r>
              <a:rPr lang="ko-KR" altLang="en-US" dirty="0" smtClean="0"/>
              <a:t> 일부분을 출력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smtClean="0"/>
              <a:t>연도별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역별</a:t>
            </a:r>
            <a:r>
              <a:rPr lang="ko-KR" altLang="en-US" dirty="0" smtClean="0"/>
              <a:t> 지하철 탑승객 수의 계산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여기서는 각 지하철역 및 연도별 탑승객 수를 합산하여 역간의 탑승객 수의 차이 및 연도별 탑승객 수 증감 추이를 살펴본다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프레임의 특정 변수의 수준별 자료 요약에 이용되는 </a:t>
            </a:r>
            <a:r>
              <a:rPr lang="en-US" altLang="ko-KR" dirty="0" smtClean="0"/>
              <a:t>aggregate( ) </a:t>
            </a:r>
            <a:r>
              <a:rPr lang="ko-KR" altLang="en-US" dirty="0" smtClean="0"/>
              <a:t>함수의 활용을 학습한다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아래의 코드는 </a:t>
            </a:r>
            <a:r>
              <a:rPr lang="ko-KR" altLang="en-US" dirty="0" err="1" smtClean="0"/>
              <a:t>역별</a:t>
            </a:r>
            <a:r>
              <a:rPr lang="ko-KR" altLang="en-US" dirty="0" smtClean="0"/>
              <a:t> 특정 연도의 탑승객 수를 합산하는 함수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을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활용하여 요약된 결과를 데이터 프레임에 저장하는 과정이다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agg_fun</a:t>
            </a:r>
            <a:r>
              <a:rPr lang="en-US" altLang="ko-KR" dirty="0" smtClean="0"/>
              <a:t> &lt;- function(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){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sub_Line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[,"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"] %in% </a:t>
            </a:r>
            <a:r>
              <a:rPr lang="en-US" altLang="ko-KR" dirty="0" err="1" smtClean="0"/>
              <a:t>vec</a:t>
            </a:r>
            <a:r>
              <a:rPr lang="en-US" altLang="ko-KR" dirty="0" smtClean="0"/>
              <a:t>, ] </a:t>
            </a:r>
          </a:p>
          <a:p>
            <a:r>
              <a:rPr lang="en-US" altLang="ko-KR" dirty="0" smtClean="0"/>
              <a:t>  tot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year +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sub_Line</a:t>
            </a:r>
            <a:r>
              <a:rPr lang="en-US" altLang="ko-KR" dirty="0" smtClean="0"/>
              <a:t>, sum) </a:t>
            </a:r>
          </a:p>
          <a:p>
            <a:r>
              <a:rPr lang="en-US" altLang="ko-KR" dirty="0" smtClean="0"/>
              <a:t>  return( tot ) </a:t>
            </a:r>
          </a:p>
          <a:p>
            <a:r>
              <a:rPr lang="en-US" altLang="ko-KR" dirty="0" smtClean="0"/>
              <a:t>}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total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(Line[1:8], FUN=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=subway2) </a:t>
            </a:r>
          </a:p>
          <a:p>
            <a:r>
              <a:rPr lang="en-US" altLang="ko-KR" dirty="0" smtClean="0"/>
              <a:t>df1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(total,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, formula =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+ year) </a:t>
            </a:r>
          </a:p>
          <a:p>
            <a:r>
              <a:rPr lang="en-US" altLang="ko-KR" dirty="0" err="1" smtClean="0"/>
              <a:t>lapply</a:t>
            </a:r>
            <a:r>
              <a:rPr lang="en-US" altLang="ko-KR" dirty="0" smtClean="0"/>
              <a:t>(df1, head)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역마다 특정 연도의 탑승객 수를 전체 합산하는 함수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정의</a:t>
            </a:r>
          </a:p>
          <a:p>
            <a:r>
              <a:rPr lang="en-US" altLang="ko-KR" dirty="0" smtClean="0"/>
              <a:t>#- x %in% 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원소 중에서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의 원소에 속하면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의 논리값을 리턴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aggregate( 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year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stat_name</a:t>
            </a:r>
            <a:r>
              <a:rPr lang="ko-KR" altLang="en-US" dirty="0" smtClean="0"/>
              <a:t>의 각 수준에 대하여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합산</a:t>
            </a:r>
            <a:r>
              <a:rPr lang="en-US" altLang="ko-KR" dirty="0" smtClean="0"/>
              <a:t>(sum)</a:t>
            </a:r>
            <a:r>
              <a:rPr lang="ko-KR" altLang="en-US" dirty="0" smtClean="0"/>
              <a:t>을 수행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세로로 긴 데이터 프레임 </a:t>
            </a:r>
            <a:r>
              <a:rPr lang="en-US" altLang="ko-KR" dirty="0" smtClean="0"/>
              <a:t>total</a:t>
            </a:r>
            <a:r>
              <a:rPr lang="ko-KR" altLang="en-US" dirty="0" smtClean="0"/>
              <a:t>을 가로에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세로에 </a:t>
            </a:r>
            <a:r>
              <a:rPr lang="en-US" altLang="ko-KR" dirty="0" smtClean="0"/>
              <a:t>year</a:t>
            </a:r>
            <a:r>
              <a:rPr lang="ko-KR" altLang="en-US" dirty="0" smtClean="0"/>
              <a:t>의 각 수준으로 나타내는 테이블을 만들어 해당하는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아래의 코드는 각 지하철역의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년도 누적 탑승객 수를 계산하는 과정이다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cum_total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(total,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, formula =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 </a:t>
            </a:r>
          </a:p>
          <a:p>
            <a:r>
              <a:rPr lang="en-US" altLang="ko-KR" dirty="0" err="1" smtClean="0"/>
              <a:t>cum_total_vec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cum_total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 &lt;- 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strsplit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),"\\."), function(x) x[2])) </a:t>
            </a:r>
          </a:p>
          <a:p>
            <a:r>
              <a:rPr lang="en-US" altLang="ko-KR" dirty="0" err="1" smtClean="0"/>
              <a:t>line_num</a:t>
            </a:r>
            <a:r>
              <a:rPr lang="en-US" altLang="ko-KR" dirty="0" smtClean="0"/>
              <a:t> &lt;- factor(rep(1:8,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cum_total</a:t>
            </a:r>
            <a:r>
              <a:rPr lang="en-US" altLang="ko-KR" dirty="0" smtClean="0"/>
              <a:t>, length)), labels=paste0(1:8, "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")) </a:t>
            </a:r>
          </a:p>
          <a:p>
            <a:r>
              <a:rPr lang="en-US" altLang="ko-KR" dirty="0" smtClean="0"/>
              <a:t>df2 &lt;- 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=names(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 = FALSE) </a:t>
            </a:r>
          </a:p>
          <a:p>
            <a:r>
              <a:rPr lang="en-US" altLang="ko-KR" dirty="0" smtClean="0"/>
              <a:t>df2$stat_name&lt;-factor(df2$stat_name, levels=df2$stat_name)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사용하여 각 역의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연도의 탑승객 수를 계산하여 </a:t>
            </a:r>
            <a:r>
              <a:rPr lang="en-US" altLang="ko-KR" dirty="0" err="1" smtClean="0"/>
              <a:t>cum_total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이름의 리스트에 정장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이름의 벡터로 저장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는 리스트 객체를 벡터 객체로 변환하는 함수</a:t>
            </a:r>
          </a:p>
          <a:p>
            <a:r>
              <a:rPr lang="en-US" altLang="ko-KR" dirty="0" smtClean="0"/>
              <a:t>#paste0( ) </a:t>
            </a:r>
            <a:r>
              <a:rPr lang="ko-KR" altLang="en-US" dirty="0" smtClean="0"/>
              <a:t>함수를 이용하여 각 지하철역의 노선 정보를 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저장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지하철 역명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stat_num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노선명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), 4</a:t>
            </a:r>
            <a:r>
              <a:rPr lang="ko-KR" altLang="en-US" dirty="0" smtClean="0"/>
              <a:t>개 년도 탑승자 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변수로 갖는 데이터 프레임 </a:t>
            </a:r>
            <a:r>
              <a:rPr lang="en-US" altLang="ko-KR" dirty="0" smtClean="0"/>
              <a:t>df2</a:t>
            </a:r>
            <a:r>
              <a:rPr lang="ko-KR" altLang="en-US" dirty="0" smtClean="0"/>
              <a:t>를 생성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위의 과정에서 만들어진 데이터 프레임 </a:t>
            </a:r>
            <a:r>
              <a:rPr lang="en-US" altLang="ko-KR" dirty="0" smtClean="0"/>
              <a:t>df2</a:t>
            </a:r>
            <a:r>
              <a:rPr lang="ko-KR" altLang="en-US" dirty="0" smtClean="0"/>
              <a:t>를 막대그래프로 시각화하고 각 역의 색상을 </a:t>
            </a:r>
            <a:r>
              <a:rPr lang="ko-KR" altLang="en-US" dirty="0" err="1" smtClean="0"/>
              <a:t>노선별로</a:t>
            </a:r>
            <a:r>
              <a:rPr lang="ko-KR" altLang="en-US" dirty="0" smtClean="0"/>
              <a:t> 다르게 하여 노선 및 </a:t>
            </a:r>
            <a:r>
              <a:rPr lang="ko-KR" altLang="en-US" dirty="0" err="1" smtClean="0"/>
              <a:t>역별</a:t>
            </a:r>
            <a:r>
              <a:rPr lang="ko-KR" altLang="en-US" dirty="0" smtClean="0"/>
              <a:t> 누적 탑승객 수를 비교하기 용이하도록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(df2,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fill=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theme_bw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geom_bar</a:t>
            </a:r>
            <a:r>
              <a:rPr lang="en-US" altLang="ko-KR" dirty="0" smtClean="0"/>
              <a:t>(stat="identity",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="white") + </a:t>
            </a:r>
            <a:r>
              <a:rPr lang="en-US" altLang="ko-KR" dirty="0" err="1" smtClean="0"/>
              <a:t>scale_x_discrete</a:t>
            </a:r>
            <a:endParaRPr lang="en-US" altLang="ko-KR" dirty="0" smtClean="0"/>
          </a:p>
          <a:p>
            <a:r>
              <a:rPr lang="en-US" altLang="ko-KR" dirty="0" smtClean="0"/>
              <a:t>("</a:t>
            </a:r>
            <a:r>
              <a:rPr lang="ko-KR" altLang="en-US" dirty="0" smtClean="0"/>
              <a:t>지하철역</a:t>
            </a:r>
            <a:r>
              <a:rPr lang="en-US" altLang="ko-KR" dirty="0" smtClean="0"/>
              <a:t>", labels=NULL) +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scale_fill_discrete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이용하여 결과를 막대그래프로 시각화 함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변수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), y </a:t>
            </a:r>
            <a:r>
              <a:rPr lang="ko-KR" altLang="en-US" dirty="0" smtClean="0"/>
              <a:t>축 변수</a:t>
            </a:r>
            <a:r>
              <a:rPr lang="en-US" altLang="ko-KR" dirty="0" smtClean="0"/>
              <a:t>(y=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색상</a:t>
            </a:r>
            <a:r>
              <a:rPr lang="en-US" altLang="ko-KR" dirty="0" smtClean="0"/>
              <a:t>(fill-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지정한다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theme_bw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는 그림의 배경을 흰색으로 설정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geom_bar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이용하여 막대그래프를 생성</a:t>
            </a:r>
          </a:p>
          <a:p>
            <a:r>
              <a:rPr lang="en-US" altLang="ko-KR" dirty="0" smtClean="0"/>
              <a:t>#- stat="identity"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 변수의 값을 막대그래프의 높이로 지정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디폴트는 도수</a:t>
            </a:r>
            <a:r>
              <a:rPr lang="en-US" altLang="ko-KR" dirty="0" smtClean="0"/>
              <a:t>(count)</a:t>
            </a:r>
            <a:r>
              <a:rPr lang="ko-KR" altLang="en-US" dirty="0" smtClean="0"/>
              <a:t>를 막대의 높이로 이용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_"white"</a:t>
            </a:r>
            <a:r>
              <a:rPr lang="ko-KR" altLang="en-US" dirty="0" smtClean="0"/>
              <a:t>는 막대의 경계색을 흰색으로 지정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막대 간의 여백을 추가하는 효과를 주어 그래프의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높임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ggplot2 </a:t>
            </a:r>
            <a:r>
              <a:rPr lang="ko-KR" altLang="en-US" dirty="0" smtClean="0"/>
              <a:t>패키지에 사용되는 함수는 색에 대한 </a:t>
            </a:r>
            <a:r>
              <a:rPr lang="ko-KR" altLang="en-US" dirty="0" err="1" smtClean="0"/>
              <a:t>영어명을</a:t>
            </a:r>
            <a:r>
              <a:rPr lang="ko-KR" altLang="en-US" dirty="0" smtClean="0"/>
              <a:t> 미국식의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대신 영국식의 </a:t>
            </a:r>
            <a:r>
              <a:rPr lang="en-US" altLang="ko-KR" dirty="0" err="1" smtClean="0"/>
              <a:t>colour</a:t>
            </a:r>
            <a:r>
              <a:rPr lang="ko-KR" altLang="en-US" dirty="0" smtClean="0"/>
              <a:t>를 사용해야 함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그림 축에 대한 레이블 및 범례의 이름을 재지정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scale_x_discretr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이산형</a:t>
            </a:r>
            <a:r>
              <a:rPr lang="ko-KR" altLang="en-US" dirty="0" smtClean="0"/>
              <a:t> 변수로 주어진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축의 이름을 지정하고 </a:t>
            </a:r>
            <a:r>
              <a:rPr lang="en-US" altLang="ko-KR" dirty="0" smtClean="0"/>
              <a:t>labels=NULL</a:t>
            </a:r>
            <a:r>
              <a:rPr lang="ko-KR" altLang="en-US" dirty="0" smtClean="0"/>
              <a:t>을 설정하여 불필요한 </a:t>
            </a:r>
            <a:r>
              <a:rPr lang="ko-KR" altLang="en-US" dirty="0" err="1" smtClean="0"/>
              <a:t>역이름이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표기하지 않게 하여 번잡함을 없앰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이름을 표기한다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scale_fill_discrete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이산형</a:t>
            </a:r>
            <a:r>
              <a:rPr lang="ko-KR" altLang="en-US" dirty="0" smtClean="0"/>
              <a:t> 변수로 주어진 색상에 대한 범례의 이름을 재지정하기 위해 사용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smtClean="0"/>
              <a:t>탑승객 수 기준 상위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개역 추출 및 정보 시각화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 </a:t>
            </a:r>
            <a:r>
              <a:rPr lang="ko-KR" altLang="en-US" dirty="0" smtClean="0"/>
              <a:t>본 편에서는 전 편에서 계산한 누적 탑승객 수를 기준으로 이용자 수가 많은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 및 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역을 추출하여 </a:t>
            </a:r>
            <a:r>
              <a:rPr lang="ko-KR" altLang="en-US" dirty="0" err="1" smtClean="0"/>
              <a:t>승객수</a:t>
            </a:r>
            <a:r>
              <a:rPr lang="ko-KR" altLang="en-US" dirty="0" smtClean="0"/>
              <a:t> 변화에 대한 패턴 차이가 있는지 시각화를 통해 비교한다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개역 추출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 코드는 총 누적 탑승객 수를 기준으로 지하철역을 순서화하여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역을 추출하고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탑승객 수를 막대그래프로 시각화하는 과정이다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idx_top10 &lt;- 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 &gt;= sort(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, decreasing=TRUE)[10] </a:t>
            </a:r>
          </a:p>
          <a:p>
            <a:r>
              <a:rPr lang="en-US" altLang="ko-KR" dirty="0" err="1" smtClean="0"/>
              <a:t>cum_total_vec</a:t>
            </a:r>
            <a:r>
              <a:rPr lang="en-US" altLang="ko-KR" dirty="0" smtClean="0"/>
              <a:t>[idx_top10]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df3 &lt;- subset(df2, subset = idx_top10) </a:t>
            </a:r>
          </a:p>
          <a:p>
            <a:r>
              <a:rPr lang="en-US" altLang="ko-KR" dirty="0" err="1" smtClean="0"/>
              <a:t>lim</a:t>
            </a:r>
            <a:r>
              <a:rPr lang="en-US" altLang="ko-KR" dirty="0" smtClean="0"/>
              <a:t> &lt;- c(0, max(df2$on_tot))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(df3,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fill=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geom_bar</a:t>
            </a:r>
            <a:r>
              <a:rPr lang="en-US" altLang="ko-KR" dirty="0" smtClean="0"/>
              <a:t>(stat="identity",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="white") 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지하철역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scale_y_continuous</a:t>
            </a:r>
            <a:r>
              <a:rPr lang="en-US" altLang="ko-KR" dirty="0" smtClean="0"/>
              <a:t>("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scale_fill_discrete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탑승객 기준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역을 찾아 이에 대응하는 인덱스를 </a:t>
            </a:r>
            <a:r>
              <a:rPr lang="en-US" altLang="ko-KR" dirty="0" smtClean="0"/>
              <a:t>idx_top10</a:t>
            </a:r>
            <a:r>
              <a:rPr lang="ko-KR" altLang="en-US" dirty="0" smtClean="0"/>
              <a:t>에 저장</a:t>
            </a:r>
          </a:p>
          <a:p>
            <a:r>
              <a:rPr lang="en-US" altLang="ko-KR" dirty="0" smtClean="0"/>
              <a:t>#10</a:t>
            </a:r>
            <a:r>
              <a:rPr lang="ko-KR" altLang="en-US" dirty="0" smtClean="0"/>
              <a:t>개 역 정보만을 추려 </a:t>
            </a:r>
            <a:r>
              <a:rPr lang="en-US" altLang="ko-KR" dirty="0" smtClean="0"/>
              <a:t>df3</a:t>
            </a:r>
            <a:r>
              <a:rPr lang="ko-KR" altLang="en-US" dirty="0" smtClean="0"/>
              <a:t>의 데이터 프레임으로 저장하여 이를 시각화에 이용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geom_bar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로 선언된 변수 </a:t>
            </a:r>
            <a:r>
              <a:rPr lang="en-US" altLang="ko-KR" dirty="0" smtClean="0"/>
              <a:t>(y=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막대그래프를 </a:t>
            </a:r>
            <a:r>
              <a:rPr lang="en-US" altLang="ko-KR" dirty="0" smtClean="0"/>
              <a:t>x</a:t>
            </a:r>
            <a:r>
              <a:rPr lang="ko-KR" altLang="en-US" dirty="0" smtClean="0"/>
              <a:t>로 선언된 값 위치에 시각화를 구현함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scale_y_continous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변수로 선언된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이름을 탑승객 수 이름으로 변경하고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lim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축의 범위를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변수의 최댓값으로 지정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역추출</a:t>
            </a:r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위와 유사한 방식으로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누적 탑승객 수 기준 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역을 추출하고 이를 막대그래프로 시각화하는 과정은 아래와 같다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상위 및 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역의 막대그래프를 동일한 범위로 시각화하여 탑승객 수의 비교를 용이하게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idx_bot10 &lt;- 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 &lt;= sort(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, decreasing=FALSE)[10] </a:t>
            </a:r>
          </a:p>
          <a:p>
            <a:r>
              <a:rPr lang="en-US" altLang="ko-KR" dirty="0" err="1" smtClean="0"/>
              <a:t>cum_total_vec</a:t>
            </a:r>
            <a:r>
              <a:rPr lang="en-US" altLang="ko-KR" dirty="0" smtClean="0"/>
              <a:t>[idx_bot10]</a:t>
            </a:r>
          </a:p>
          <a:p>
            <a:r>
              <a:rPr lang="en-US" altLang="ko-KR" dirty="0" smtClean="0"/>
              <a:t>df4 &lt;- subset(df2, subset = idx_bot10)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(df4,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fill=</a:t>
            </a:r>
            <a:r>
              <a:rPr lang="en-US" altLang="ko-KR" dirty="0" err="1" smtClean="0"/>
              <a:t>line_num</a:t>
            </a:r>
            <a:r>
              <a:rPr lang="en-US" altLang="ko-KR" dirty="0" smtClean="0"/>
              <a:t>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geom_bar</a:t>
            </a:r>
            <a:r>
              <a:rPr lang="en-US" altLang="ko-KR" dirty="0" smtClean="0"/>
              <a:t>(stat="identity",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="white") 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지하철역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scale_y_continuous</a:t>
            </a:r>
            <a:r>
              <a:rPr lang="en-US" altLang="ko-KR" dirty="0" smtClean="0"/>
              <a:t>("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lim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scale_fill_discrete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탑승객 기준 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역을 찾아 이를 </a:t>
            </a:r>
            <a:r>
              <a:rPr lang="en-US" altLang="ko-KR" dirty="0" smtClean="0"/>
              <a:t>df4</a:t>
            </a:r>
            <a:r>
              <a:rPr lang="ko-KR" altLang="en-US" dirty="0" smtClean="0"/>
              <a:t>에 저장하여 시각화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역과 동일한 스케일로 그려 비교가 가능하게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#&lt;2013</a:t>
            </a:r>
            <a:r>
              <a:rPr lang="ko-KR" altLang="en-US" dirty="0" smtClean="0"/>
              <a:t>년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 월별 탑승객 추이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월별 탑승객의 추이를 확인하기 위해 각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역별로</a:t>
            </a:r>
            <a:r>
              <a:rPr lang="ko-KR" altLang="en-US" dirty="0" smtClean="0"/>
              <a:t> 선 그래프를 활용하여 시각화하고 월별 이용자 수의 패턴을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stat_top10_2013 &lt;- subset(subway2, subset =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%in% 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[idx_top10]) &amp; year=="2013", select=c("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", "month")) </a:t>
            </a:r>
          </a:p>
          <a:p>
            <a:r>
              <a:rPr lang="en-US" altLang="ko-KR" dirty="0" smtClean="0"/>
              <a:t>stat_top10_2013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month +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stat_top10_2013, sum)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#2013</a:t>
            </a:r>
            <a:r>
              <a:rPr lang="ko-KR" altLang="en-US" dirty="0" smtClean="0"/>
              <a:t>년도의 자료를 </a:t>
            </a:r>
            <a:r>
              <a:rPr lang="en-US" altLang="ko-KR" dirty="0" smtClean="0"/>
              <a:t>subway2</a:t>
            </a:r>
            <a:r>
              <a:rPr lang="ko-KR" altLang="en-US" dirty="0" smtClean="0"/>
              <a:t>로부터 추출하여 </a:t>
            </a:r>
            <a:r>
              <a:rPr lang="en-US" altLang="ko-KR" dirty="0" smtClean="0"/>
              <a:t>stat_top10_2013</a:t>
            </a:r>
            <a:r>
              <a:rPr lang="ko-KR" altLang="en-US" dirty="0" smtClean="0"/>
              <a:t>으로 저장한다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aggregate( ) </a:t>
            </a:r>
            <a:r>
              <a:rPr lang="ko-KR" altLang="en-US" dirty="0" smtClean="0"/>
              <a:t>함수를 이용하여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년도의 총 누적 </a:t>
            </a:r>
            <a:r>
              <a:rPr lang="ko-KR" altLang="en-US" dirty="0" err="1" smtClean="0"/>
              <a:t>승객수를</a:t>
            </a:r>
            <a:r>
              <a:rPr lang="ko-KR" altLang="en-US" dirty="0" smtClean="0"/>
              <a:t> 합산한다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위에서 생성된 </a:t>
            </a:r>
            <a:r>
              <a:rPr lang="en-US" altLang="ko-KR" dirty="0" smtClean="0"/>
              <a:t>stat_top10_2013</a:t>
            </a:r>
            <a:r>
              <a:rPr lang="ko-KR" altLang="en-US" dirty="0" smtClean="0"/>
              <a:t>을 선 그래프로 시각화하는 과정은 다음과 같다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(stat_top10_2013,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(x=month,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group=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theme_classic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geom_line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(size=6, shape=19, alpha=0.5)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scale_x_discrete</a:t>
            </a:r>
            <a:r>
              <a:rPr lang="en-US" altLang="ko-KR" dirty="0" smtClean="0"/>
              <a:t>("2013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", labels=paste0(unique(</a:t>
            </a:r>
            <a:r>
              <a:rPr lang="en-US" altLang="ko-KR" dirty="0" err="1" smtClean="0"/>
              <a:t>as.numeric</a:t>
            </a:r>
            <a:r>
              <a:rPr lang="en-US" altLang="ko-KR" dirty="0" smtClean="0"/>
              <a:t>(month)), </a:t>
            </a:r>
          </a:p>
          <a:p>
            <a:r>
              <a:rPr lang="en-US" altLang="ko-KR" dirty="0" smtClean="0"/>
              <a:t>                                              "</a:t>
            </a:r>
            <a:r>
              <a:rPr lang="ko-KR" altLang="en-US" dirty="0" smtClean="0"/>
              <a:t>월</a:t>
            </a:r>
            <a:r>
              <a:rPr lang="en-US" altLang="ko-KR" dirty="0" smtClean="0"/>
              <a:t>")) +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월별 탑승객수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scale_colour_discrete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지하철역</a:t>
            </a:r>
            <a:r>
              <a:rPr lang="en-US" altLang="ko-KR" dirty="0" smtClean="0"/>
              <a:t>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geom_line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을 이용하여 선 그래프를 그린다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group=</a:t>
            </a:r>
            <a:r>
              <a:rPr lang="en-US" altLang="ko-KR" dirty="0" err="1" smtClean="0"/>
              <a:t>stat_name</a:t>
            </a:r>
            <a:r>
              <a:rPr lang="ko-KR" altLang="en-US" dirty="0" smtClean="0"/>
              <a:t>을 지정함으로써 선 연결을 </a:t>
            </a:r>
            <a:r>
              <a:rPr lang="ko-KR" altLang="en-US" dirty="0" err="1" smtClean="0"/>
              <a:t>역별로</a:t>
            </a:r>
            <a:r>
              <a:rPr lang="ko-KR" altLang="en-US" dirty="0" smtClean="0"/>
              <a:t> 취하도록 지정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이용하여 해당 값을 점으로 표현</a:t>
            </a:r>
            <a:r>
              <a:rPr lang="en-US" altLang="ko-KR" dirty="0" smtClean="0"/>
              <a:t>, size </a:t>
            </a:r>
            <a:r>
              <a:rPr lang="ko-KR" altLang="en-US" dirty="0" smtClean="0"/>
              <a:t>옵션을 이용하여 크기를 조정하고</a:t>
            </a:r>
            <a:r>
              <a:rPr lang="en-US" altLang="ko-KR" dirty="0" smtClean="0"/>
              <a:t>, shape </a:t>
            </a:r>
            <a:r>
              <a:rPr lang="ko-KR" altLang="en-US" dirty="0" smtClean="0"/>
              <a:t>옵션으로 점의 모양을 지정</a:t>
            </a:r>
            <a:r>
              <a:rPr lang="en-US" altLang="ko-KR" dirty="0" smtClean="0"/>
              <a:t>. alpha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 값으로 지정하여 투명도를 조정한다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theme_classic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은 그래프의 배경을 클래식 모드로 전환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scale_c_discrete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</a:t>
            </a:r>
            <a:r>
              <a:rPr lang="ko-KR" altLang="en-US" dirty="0" err="1" smtClean="0"/>
              <a:t>이산형으로</a:t>
            </a:r>
            <a:r>
              <a:rPr lang="ko-KR" altLang="en-US" dirty="0" smtClean="0"/>
              <a:t> 정의된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축의 그래픽 옵션을 수행</a:t>
            </a:r>
            <a:r>
              <a:rPr lang="en-US" altLang="ko-KR" dirty="0" smtClean="0"/>
              <a:t>. labels=past0(unique(</a:t>
            </a:r>
            <a:r>
              <a:rPr lang="en-US" altLang="ko-KR" dirty="0" err="1" smtClean="0"/>
              <a:t>as.numeric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momth</a:t>
            </a:r>
            <a:r>
              <a:rPr lang="en-US" altLang="ko-KR" dirty="0" smtClean="0"/>
              <a:t>)), "</a:t>
            </a:r>
            <a:r>
              <a:rPr lang="ko-KR" altLang="en-US" dirty="0" smtClean="0"/>
              <a:t>월</a:t>
            </a:r>
            <a:r>
              <a:rPr lang="en-US" altLang="ko-KR" dirty="0" smtClean="0"/>
              <a:t>")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축의 </a:t>
            </a:r>
            <a:r>
              <a:rPr lang="ko-KR" altLang="en-US" dirty="0" err="1" smtClean="0"/>
              <a:t>틱마크값을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월로 </a:t>
            </a:r>
            <a:r>
              <a:rPr lang="ko-KR" altLang="en-US" dirty="0" err="1" smtClean="0"/>
              <a:t>재표현</a:t>
            </a:r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scale_colour_discrete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은 색상 표현에 사용되는 </a:t>
            </a:r>
            <a:r>
              <a:rPr lang="ko-KR" altLang="en-US" dirty="0" err="1" smtClean="0"/>
              <a:t>이산형</a:t>
            </a:r>
            <a:r>
              <a:rPr lang="ko-KR" altLang="en-US" dirty="0" smtClean="0"/>
              <a:t> 변수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나타내는 범례의 이름을 재지정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#&lt;2013</a:t>
            </a:r>
            <a:r>
              <a:rPr lang="ko-KR" altLang="en-US" dirty="0" smtClean="0"/>
              <a:t>년 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 월별 탑승객 추이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위와 유사하게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 그래프를 활용하여 총 탑승객 수를 시각화하고 월별 이용자 수의 패턴을 확인한다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역의 경우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월 및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월에 탑승객 수의 일시적인 감소를 보이는 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역에서는 이러한 현상이 뚜렷이 나타나지 않는다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특이사항으로는 </a:t>
            </a:r>
            <a:r>
              <a:rPr lang="ko-KR" altLang="en-US" dirty="0" err="1" smtClean="0"/>
              <a:t>마곡역의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계절에 상관없이 지속적으로 탑승객 수가 증가하는 현상을 볼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이는 최근 마곡지구의 개벌로 인한 인구수 증가로 인하여 이용자가 증가하는 것으로 파악한다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stat_bot10_2013 &lt;- subset(subway2, subset =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%in% 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[idx_bot10]) &amp; year=="2013", select=c("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", "month")) </a:t>
            </a:r>
          </a:p>
          <a:p>
            <a:r>
              <a:rPr lang="en-US" altLang="ko-KR" dirty="0" smtClean="0"/>
              <a:t>stat_bot10_2013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month +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stat_bot10_2013, sum)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(stat_bot10_2013,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(x=month,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group=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theme_classic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geom_line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(size=6, shape=19, alpha=0.5) 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scale_x_discrete</a:t>
            </a:r>
            <a:r>
              <a:rPr lang="en-US" altLang="ko-KR" dirty="0" smtClean="0"/>
              <a:t>("2013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", labels=paste0(unique(</a:t>
            </a:r>
            <a:r>
              <a:rPr lang="en-US" altLang="ko-KR" dirty="0" err="1" smtClean="0"/>
              <a:t>as.numeric</a:t>
            </a:r>
            <a:r>
              <a:rPr lang="en-US" altLang="ko-KR" dirty="0" smtClean="0"/>
              <a:t>(month)), "</a:t>
            </a:r>
            <a:r>
              <a:rPr lang="ko-KR" altLang="en-US" dirty="0" smtClean="0"/>
              <a:t>월</a:t>
            </a:r>
            <a:r>
              <a:rPr lang="en-US" altLang="ko-KR" dirty="0" smtClean="0"/>
              <a:t>")) 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월별 탑승객수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scale_colour_discrete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지하철역</a:t>
            </a:r>
            <a:r>
              <a:rPr lang="en-US" altLang="ko-KR" dirty="0" smtClean="0"/>
              <a:t>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역의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자료를 </a:t>
            </a:r>
            <a:r>
              <a:rPr lang="en-US" altLang="ko-KR" dirty="0" smtClean="0"/>
              <a:t>stat_bot10_2013</a:t>
            </a:r>
            <a:r>
              <a:rPr lang="ko-KR" altLang="en-US" dirty="0" smtClean="0"/>
              <a:t>에 저장하여 이를 선 그래프로 시각화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역과 비교하여 월별 탑승객 수의 패턴이 상이함을 알 수 있음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역당 평균 탑승객 수의 계산 및 비교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본 자료는 각 노선의 모든 역을 포함하고 있지 않다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따라서 누적 </a:t>
            </a:r>
            <a:r>
              <a:rPr lang="ko-KR" altLang="en-US" dirty="0" err="1" smtClean="0"/>
              <a:t>승객수를</a:t>
            </a:r>
            <a:r>
              <a:rPr lang="ko-KR" altLang="en-US" dirty="0" smtClean="0"/>
              <a:t> 계산하는 것은 전체 노선 사용자를 나타내는데 적절치 않다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따라서 노선에 포함되는 역들의 평균 탐승객 수를 계산하여 이를 각 노선의 탑승객 수와 비교한다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subway3 &lt;- merge(subway2[, c("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", "year", "month")], 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[, c("STATION_NM","LINE_NUM","XPOINT_WGS","YPOINT_WGS")], </a:t>
            </a:r>
            <a:r>
              <a:rPr lang="en-US" altLang="ko-KR" dirty="0" err="1" smtClean="0"/>
              <a:t>by.x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by.y</a:t>
            </a:r>
            <a:r>
              <a:rPr lang="en-US" altLang="ko-KR" dirty="0" smtClean="0"/>
              <a:t>="STATION_NM")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tmp1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LINE_NUM +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subway3, sum, na.rm=TRUE) </a:t>
            </a:r>
          </a:p>
          <a:p>
            <a:r>
              <a:rPr lang="en-US" altLang="ko-KR" dirty="0" smtClean="0"/>
              <a:t>tmp2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LINE_NUM, tmp1, mean, na.rm=TRUE)</a:t>
            </a:r>
          </a:p>
          <a:p>
            <a:r>
              <a:rPr lang="en-US" altLang="ko-KR" dirty="0" smtClean="0"/>
              <a:t>tmp2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테이터</a:t>
            </a:r>
            <a:r>
              <a:rPr lang="ko-KR" altLang="en-US" dirty="0" smtClean="0"/>
              <a:t> 프레임 </a:t>
            </a:r>
            <a:r>
              <a:rPr lang="en-US" altLang="ko-KR" dirty="0" smtClean="0"/>
              <a:t>subway2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subname2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merge( ) </a:t>
            </a:r>
            <a:r>
              <a:rPr lang="ko-KR" altLang="en-US" dirty="0" smtClean="0"/>
              <a:t>함수를 이용하여 병합한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subway3</a:t>
            </a:r>
            <a:r>
              <a:rPr lang="ko-KR" altLang="en-US" dirty="0" smtClean="0"/>
              <a:t>로 저장한다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subway2</a:t>
            </a:r>
            <a:r>
              <a:rPr lang="ko-KR" altLang="en-US" dirty="0" smtClean="0"/>
              <a:t>의 변수 </a:t>
            </a:r>
            <a:r>
              <a:rPr lang="en-US" altLang="ko-KR" dirty="0" err="1" smtClean="0"/>
              <a:t>stat_name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subname2</a:t>
            </a:r>
            <a:r>
              <a:rPr lang="ko-KR" altLang="en-US" dirty="0" smtClean="0"/>
              <a:t>의 변수 </a:t>
            </a:r>
            <a:r>
              <a:rPr lang="en-US" altLang="ko-KR" dirty="0" smtClean="0"/>
              <a:t>STATION_NM </a:t>
            </a:r>
            <a:r>
              <a:rPr lang="ko-KR" altLang="en-US" dirty="0" smtClean="0"/>
              <a:t>이 동일하게 지하철역 이름이므로 </a:t>
            </a:r>
            <a:r>
              <a:rPr lang="en-US" altLang="ko-KR" dirty="0" err="1" smtClean="0"/>
              <a:t>by.x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by.y</a:t>
            </a:r>
            <a:r>
              <a:rPr lang="ko-KR" altLang="en-US" dirty="0" smtClean="0"/>
              <a:t>에 이를 지정하여 병합 시 해당 변수가 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선언하여 이를 기준으로 병합을 수행한다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지하철역 평균 탑승객 수를 계산하여 </a:t>
            </a:r>
            <a:r>
              <a:rPr lang="en-US" altLang="ko-KR" dirty="0" smtClean="0"/>
              <a:t>tmp2 </a:t>
            </a:r>
            <a:r>
              <a:rPr lang="ko-KR" altLang="en-US" dirty="0" smtClean="0"/>
              <a:t>변수에 저장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파이 차트로 표현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sum( 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mean( )</a:t>
            </a:r>
            <a:r>
              <a:rPr lang="ko-KR" altLang="en-US" dirty="0" smtClean="0"/>
              <a:t>을 수행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결측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(NA)</a:t>
            </a:r>
            <a:r>
              <a:rPr lang="ko-KR" altLang="en-US" dirty="0" smtClean="0"/>
              <a:t>이 있으면 결과가 </a:t>
            </a:r>
            <a:r>
              <a:rPr lang="en-US" altLang="ko-KR" dirty="0" smtClean="0"/>
              <a:t>NA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ko-KR" altLang="en-US" dirty="0" err="1" smtClean="0"/>
              <a:t>결측값을</a:t>
            </a:r>
            <a:r>
              <a:rPr lang="ko-KR" altLang="en-US" dirty="0" smtClean="0"/>
              <a:t> 제외하고 합산 및 평균값을 계산하기 위해 </a:t>
            </a:r>
            <a:r>
              <a:rPr lang="en-US" altLang="ko-KR" dirty="0" smtClean="0"/>
              <a:t>na.rm=TRUE</a:t>
            </a:r>
            <a:r>
              <a:rPr lang="ko-KR" altLang="en-US" dirty="0" smtClean="0"/>
              <a:t>를 지정한다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파이 차트를 이용하여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탑승객 수를 시각화하여 상대 비교를 가능케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시각적 효과를 살리기 위해 가급적 지하철 노선의 색상으로 맞추어준다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col &lt;- c("red", "springgreen2", "orange", "blue", "purple", "brown", "khaki","</a:t>
            </a:r>
            <a:r>
              <a:rPr lang="en-US" altLang="ko-KR" dirty="0" err="1" smtClean="0"/>
              <a:t>deeppink</a:t>
            </a:r>
            <a:r>
              <a:rPr lang="en-US" altLang="ko-KR" dirty="0" smtClean="0"/>
              <a:t>", "yellow", "</a:t>
            </a:r>
            <a:r>
              <a:rPr lang="en-US" altLang="ko-KR" dirty="0" err="1" smtClean="0"/>
              <a:t>deepskyblue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pie(tmp2$on_tot, labels=paste0(unique(tmp2$LINE_NUM), "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"), col=col, border="</a:t>
            </a:r>
            <a:r>
              <a:rPr lang="en-US" altLang="ko-KR" dirty="0" err="1" smtClean="0"/>
              <a:t>lightgray</a:t>
            </a:r>
            <a:r>
              <a:rPr lang="en-US" altLang="ko-KR" dirty="0" smtClean="0"/>
              <a:t>", main="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평균 지하철 탑승객 수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노선의 색상을 </a:t>
            </a:r>
            <a:r>
              <a:rPr lang="en-US" altLang="ko-KR" dirty="0" smtClean="0"/>
              <a:t>col</a:t>
            </a:r>
            <a:r>
              <a:rPr lang="ko-KR" altLang="en-US" dirty="0" smtClean="0"/>
              <a:t>로 수동 지정하여 실제 지하철 노선의 색상에 근사하도록 표현했다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#B </a:t>
            </a:r>
            <a:r>
              <a:rPr lang="ko-KR" altLang="en-US" dirty="0" smtClean="0"/>
              <a:t>호선은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분당선</a:t>
            </a:r>
            <a:r>
              <a:rPr lang="en-US" altLang="ko-KR" dirty="0" smtClean="0"/>
              <a:t>", I </a:t>
            </a:r>
            <a:r>
              <a:rPr lang="ko-KR" altLang="en-US" dirty="0" smtClean="0"/>
              <a:t>호선은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인천지하철 </a:t>
            </a:r>
            <a:r>
              <a:rPr lang="en-US" altLang="ko-KR" dirty="0" smtClean="0"/>
              <a:t>1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의미한다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누적 승객 수의 상대 비교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노선에 대하여 월별 총 탑승객 수를 계산하여 이를 영역 차트</a:t>
            </a:r>
            <a:r>
              <a:rPr lang="en-US" altLang="ko-KR" dirty="0" smtClean="0"/>
              <a:t>(area chart)</a:t>
            </a:r>
            <a:r>
              <a:rPr lang="ko-KR" altLang="en-US" dirty="0" smtClean="0"/>
              <a:t>로 시각화하여 전체 탑승객 수에서 각 노선이 차지하는 비율의 추이를 </a:t>
            </a:r>
            <a:r>
              <a:rPr lang="ko-KR" altLang="en-US" dirty="0" err="1" smtClean="0"/>
              <a:t>시계열적으로</a:t>
            </a:r>
            <a:r>
              <a:rPr lang="ko-KR" altLang="en-US" dirty="0" smtClean="0"/>
              <a:t> 파악한다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노선에 속하는 모든 역에 대한 정보가 없고 일부의 역만을 이용하고 있으므로 결과 해석에 주의를 요한다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방법은 전체 자료가 있는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이용객 비율의 추이를 살펴보는 데 좋은 시각화 기법이다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yearmonth</a:t>
            </a:r>
            <a:r>
              <a:rPr lang="en-US" altLang="ko-KR" dirty="0" smtClean="0"/>
              <a:t> &lt;- paste(subway3$year, subway3$month, "01", </a:t>
            </a:r>
            <a:r>
              <a:rPr lang="en-US" altLang="ko-KR" dirty="0" err="1" smtClean="0"/>
              <a:t>sep</a:t>
            </a:r>
            <a:r>
              <a:rPr lang="en-US" altLang="ko-KR" dirty="0" smtClean="0"/>
              <a:t>="-")</a:t>
            </a:r>
          </a:p>
          <a:p>
            <a:r>
              <a:rPr lang="en-US" altLang="ko-KR" dirty="0" err="1" smtClean="0"/>
              <a:t>yearmonth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as.Date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yearmonth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tmp3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(subway3, </a:t>
            </a:r>
            <a:r>
              <a:rPr lang="en-US" altLang="ko-KR" dirty="0" err="1" smtClean="0"/>
              <a:t>yearmonth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tmp3$LINE_NUM &lt;- paste0(tmp3$LINE_NUM, "</a:t>
            </a:r>
            <a:r>
              <a:rPr lang="ko-KR" altLang="en-US" dirty="0" smtClean="0"/>
              <a:t>호선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tmp4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LINE_NUM + </a:t>
            </a:r>
            <a:r>
              <a:rPr lang="en-US" altLang="ko-KR" dirty="0" err="1" smtClean="0"/>
              <a:t>yearmonth</a:t>
            </a:r>
            <a:r>
              <a:rPr lang="en-US" altLang="ko-KR" dirty="0" smtClean="0"/>
              <a:t>, tmp3, sum, na.rm=TRUE)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(tmp4, 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yearmonth</a:t>
            </a:r>
            <a:r>
              <a:rPr lang="en-US" altLang="ko-KR" dirty="0" smtClean="0"/>
              <a:t>, y=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fill=LINE_NUM))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geom_area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="white", size=0.2)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scale_fill_manual</a:t>
            </a:r>
            <a:r>
              <a:rPr lang="en-US" altLang="ko-KR" dirty="0" smtClean="0"/>
              <a:t>(name="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", values=col)</a:t>
            </a:r>
          </a:p>
          <a:p>
            <a:r>
              <a:rPr lang="en-US" altLang="ko-KR" dirty="0" err="1" smtClean="0"/>
              <a:t>plt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theme_classic</a:t>
            </a:r>
            <a:r>
              <a:rPr lang="en-US" altLang="ko-KR" dirty="0" smtClean="0"/>
              <a:t>() +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연</a:t>
            </a:r>
            <a:r>
              <a:rPr lang="en-US" altLang="ko-KR" dirty="0" smtClean="0"/>
              <a:t>") +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누적승객수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각 노선에 대하여 월별 총 누적 탑승객 수를 계산하여 이를 </a:t>
            </a:r>
            <a:r>
              <a:rPr lang="en-US" altLang="ko-KR" dirty="0" smtClean="0"/>
              <a:t>tmp4</a:t>
            </a:r>
            <a:r>
              <a:rPr lang="ko-KR" altLang="en-US" dirty="0" smtClean="0"/>
              <a:t>에 저장한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영역 차트</a:t>
            </a:r>
            <a:r>
              <a:rPr lang="en-US" altLang="ko-KR" dirty="0" smtClean="0"/>
              <a:t>(area chart)</a:t>
            </a:r>
            <a:r>
              <a:rPr lang="ko-KR" altLang="en-US" dirty="0" smtClean="0"/>
              <a:t>로 시각화한다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geom_area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를 이용하여 영역 차트를 표현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scale_fill_manual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색상을 수동으로 지정함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D51D-1603-448B-9C0F-58952B21C9B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7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#&lt;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활용한 지도 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#R</a:t>
            </a:r>
            <a:r>
              <a:rPr lang="ko-KR" altLang="en-US" dirty="0" smtClean="0"/>
              <a:t>은 지도 </a:t>
            </a:r>
            <a:r>
              <a:rPr lang="ko-KR" altLang="en-US" dirty="0" err="1" smtClean="0"/>
              <a:t>매핑을</a:t>
            </a:r>
            <a:r>
              <a:rPr lang="ko-KR" altLang="en-US" dirty="0" smtClean="0"/>
              <a:t> 위한 다양한 라이브러리를 제공한다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구글맵은</a:t>
            </a:r>
            <a:r>
              <a:rPr lang="ko-KR" altLang="en-US" dirty="0" smtClean="0"/>
              <a:t> 고품질의 지도를 제공하며 위도 및 경도를 활용하여 위치를 손쉽게 특정할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#R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활용하여 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다운로드하고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에서 시각화하는 기법을 배워본다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분석의 결과를 지도에 </a:t>
            </a:r>
            <a:r>
              <a:rPr lang="ko-KR" altLang="en-US" dirty="0" err="1" smtClean="0"/>
              <a:t>매핑하여</a:t>
            </a:r>
            <a:r>
              <a:rPr lang="ko-KR" altLang="en-US" dirty="0" smtClean="0"/>
              <a:t> 수치 결과를 지리 정보와 함께 시각화하는 방법을 예로 보여준다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활용한 지도 </a:t>
            </a:r>
            <a:r>
              <a:rPr lang="ko-KR" altLang="en-US" dirty="0" err="1" smtClean="0"/>
              <a:t>매핑의</a:t>
            </a:r>
            <a:r>
              <a:rPr lang="ko-KR" altLang="en-US" dirty="0" smtClean="0"/>
              <a:t> 예시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인터넷을 통해 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다운로드하는</a:t>
            </a:r>
            <a:r>
              <a:rPr lang="ko-KR" altLang="en-US" dirty="0" smtClean="0"/>
              <a:t> 코드는 아래와 같다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수도권 지하철 정보를 시각화하기 위해 서울역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 </a:t>
            </a:r>
            <a:r>
              <a:rPr lang="en-US" altLang="ko-KR" dirty="0" smtClean="0"/>
              <a:t>37.55, </a:t>
            </a:r>
            <a:r>
              <a:rPr lang="ko-KR" altLang="en-US" dirty="0" smtClean="0"/>
              <a:t>경도 </a:t>
            </a:r>
            <a:r>
              <a:rPr lang="en-US" altLang="ko-KR" dirty="0" smtClean="0"/>
              <a:t>126.97)</a:t>
            </a:r>
            <a:r>
              <a:rPr lang="ko-KR" altLang="en-US" dirty="0" smtClean="0"/>
              <a:t>을 중심으로 인근 지역을 </a:t>
            </a:r>
            <a:r>
              <a:rPr lang="ko-KR" altLang="en-US" dirty="0" err="1" smtClean="0"/>
              <a:t>구글로부터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다운로드해</a:t>
            </a:r>
            <a:r>
              <a:rPr lang="ko-KR" altLang="en-US" dirty="0" smtClean="0"/>
              <a:t> 이를 시각화한다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아래는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일 하루 동안 탑승한 인원을 각 </a:t>
            </a:r>
            <a:r>
              <a:rPr lang="ko-KR" altLang="en-US" dirty="0" err="1" smtClean="0"/>
              <a:t>역별로</a:t>
            </a:r>
            <a:r>
              <a:rPr lang="ko-KR" altLang="en-US" dirty="0" smtClean="0"/>
              <a:t> 수치화하고 이를 지하철역 위치에 크기에 비례하는 원으로 표현하는 코드다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dat1 &lt;- subset(subway3,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=="2012-05-08", select=c("XPOINT_WGS", "YPOINT_WGS", "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"LINE_NUM"))</a:t>
            </a:r>
          </a:p>
          <a:p>
            <a:r>
              <a:rPr lang="en-US" altLang="ko-KR" dirty="0" err="1" smtClean="0"/>
              <a:t>Map_Seoul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(location=c(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=37.55, </a:t>
            </a:r>
            <a:r>
              <a:rPr lang="en-US" altLang="ko-KR" dirty="0" err="1" smtClean="0"/>
              <a:t>lon</a:t>
            </a:r>
            <a:r>
              <a:rPr lang="en-US" altLang="ko-KR" dirty="0" smtClean="0"/>
              <a:t>=126.97), zoom=11, </a:t>
            </a:r>
            <a:r>
              <a:rPr lang="en-US" altLang="ko-KR" dirty="0" err="1" smtClean="0"/>
              <a:t>maptype</a:t>
            </a:r>
            <a:r>
              <a:rPr lang="en-US" altLang="ko-KR" dirty="0" smtClean="0"/>
              <a:t>="roadmap") # </a:t>
            </a:r>
            <a:r>
              <a:rPr lang="ko-KR" altLang="en-US" dirty="0" smtClean="0"/>
              <a:t>서울역의 위도 경도</a:t>
            </a:r>
          </a:p>
          <a:p>
            <a:r>
              <a:rPr lang="en-US" altLang="ko-KR" dirty="0" smtClean="0"/>
              <a:t>MM &lt;- 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Map_Seoul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MM2 &lt;- </a:t>
            </a:r>
            <a:r>
              <a:rPr lang="en-US" altLang="ko-KR" dirty="0" err="1" smtClean="0"/>
              <a:t>MM+geom_point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(x=YPOINT_WGS, y=XPOINT_WGS, size=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as.factor</a:t>
            </a:r>
            <a:r>
              <a:rPr lang="en-US" altLang="ko-KR" dirty="0" smtClean="0"/>
              <a:t>(LINE_NUM)), data=dat1)</a:t>
            </a:r>
          </a:p>
          <a:p>
            <a:r>
              <a:rPr lang="en-US" altLang="ko-KR" dirty="0" smtClean="0"/>
              <a:t>MM2 + </a:t>
            </a:r>
            <a:r>
              <a:rPr lang="en-US" altLang="ko-KR" dirty="0" err="1" smtClean="0"/>
              <a:t>scale_size_area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")) + </a:t>
            </a:r>
            <a:r>
              <a:rPr lang="en-US" altLang="ko-KR" dirty="0" err="1" smtClean="0"/>
              <a:t>scale_colour_discrete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")) + labs(x="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", y="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서울지역의 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다운로드한다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location</a:t>
            </a:r>
            <a:r>
              <a:rPr lang="ko-KR" altLang="en-US" dirty="0" smtClean="0"/>
              <a:t>에 위도 및 경도를 넣어 중심 위치를 지정했다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위의 예제에서는 서울역의 위도 및 경도를 입력한 것이다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zoom=11</a:t>
            </a:r>
            <a:r>
              <a:rPr lang="ko-KR" altLang="en-US" dirty="0" smtClean="0"/>
              <a:t>을 이용하여 지도 표시 레벨을 설정했다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작은 값을 주면 넓은 영역이 표시되고 큰 값을 주면 작은 영역이 자세히 표현된다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maptype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terrain, satellite, roadmap, watercolor, hybrid </a:t>
            </a:r>
            <a:r>
              <a:rPr lang="ko-KR" altLang="en-US" dirty="0" smtClean="0"/>
              <a:t>등으로 설정하면 다양한 형태의 지도로 구현할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 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 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지도를 시각화하는 함수다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scale_size_area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지도 위에 특정한 날</a:t>
            </a:r>
            <a:r>
              <a:rPr lang="en-US" altLang="ko-KR" dirty="0" smtClean="0"/>
              <a:t>(2012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각 역의 총 탑승객 수를 원의 크기에 비례하도록 시각화한 것이다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#&lt;2013</a:t>
            </a:r>
            <a:r>
              <a:rPr lang="ko-KR" altLang="en-US" dirty="0" smtClean="0"/>
              <a:t>년도 탑승객 수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역에 대한 지도 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구글맵을</a:t>
            </a:r>
            <a:r>
              <a:rPr lang="ko-KR" altLang="en-US" dirty="0" smtClean="0"/>
              <a:t> 사용하여 상위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역의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년도의 탑승객 수를 지도에 시각화한다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이때 누적 탑승객 수에 비례하게 원의 크기를 조절하여 각 역의 탑승객 수에 대한 정보를 시각적으로 전달한다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#total &lt;- </a:t>
            </a:r>
            <a:r>
              <a:rPr lang="en-US" altLang="ko-KR" dirty="0" err="1" smtClean="0"/>
              <a:t>lapply</a:t>
            </a:r>
            <a:r>
              <a:rPr lang="en-US" altLang="ko-KR" dirty="0" smtClean="0"/>
              <a:t>(Line[1:8], FUN=</a:t>
            </a:r>
            <a:r>
              <a:rPr lang="en-US" altLang="ko-KR" dirty="0" err="1" smtClean="0"/>
              <a:t>agg_fun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=subway2) </a:t>
            </a:r>
          </a:p>
          <a:p>
            <a:r>
              <a:rPr lang="en-US" altLang="ko-KR" dirty="0" err="1" smtClean="0"/>
              <a:t>lapply</a:t>
            </a:r>
            <a:r>
              <a:rPr lang="en-US" altLang="ko-KR" dirty="0" smtClean="0"/>
              <a:t>(total, </a:t>
            </a:r>
            <a:r>
              <a:rPr lang="en-US" altLang="ko-KR" dirty="0" err="1" smtClean="0"/>
              <a:t>xtabs</a:t>
            </a:r>
            <a:r>
              <a:rPr lang="en-US" altLang="ko-KR" dirty="0" smtClean="0"/>
              <a:t>, formula =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+ year)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 &lt;- which(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 &gt;= sort(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, decreasing=TRUE)[10])</a:t>
            </a:r>
          </a:p>
          <a:p>
            <a:r>
              <a:rPr lang="en-US" altLang="ko-KR" dirty="0" smtClean="0"/>
              <a:t>#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개역의 </a:t>
            </a:r>
            <a:r>
              <a:rPr lang="en-US" altLang="ko-KR" dirty="0" smtClean="0"/>
              <a:t>2013 </a:t>
            </a:r>
            <a:r>
              <a:rPr lang="ko-KR" altLang="en-US" dirty="0" smtClean="0"/>
              <a:t>년도 탑승객</a:t>
            </a:r>
          </a:p>
          <a:p>
            <a:r>
              <a:rPr lang="en-US" altLang="ko-KR" dirty="0" smtClean="0"/>
              <a:t>stat_top10_2013 &lt;- subset(subway2, subset = year=="2013" &amp;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%in% names(</a:t>
            </a:r>
            <a:r>
              <a:rPr lang="en-US" altLang="ko-KR" dirty="0" err="1" smtClean="0"/>
              <a:t>cum_total_vec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]))</a:t>
            </a:r>
          </a:p>
          <a:p>
            <a:r>
              <a:rPr lang="en-US" altLang="ko-KR" dirty="0" smtClean="0"/>
              <a:t>dat2 &lt;- aggregate(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, stat_top10_2013, sum)</a:t>
            </a:r>
          </a:p>
          <a:p>
            <a:r>
              <a:rPr lang="en-US" altLang="ko-KR" dirty="0" smtClean="0"/>
              <a:t>dat2 &lt;- merge(dat2, 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by.x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by.y</a:t>
            </a:r>
            <a:r>
              <a:rPr lang="en-US" altLang="ko-KR" dirty="0" smtClean="0"/>
              <a:t>="STATION_NM")</a:t>
            </a:r>
          </a:p>
          <a:p>
            <a:r>
              <a:rPr lang="en-US" altLang="ko-KR" dirty="0" smtClean="0"/>
              <a:t>MM3 &lt;- MM + 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(x=YPOINT_WGS, y=XPOINT_WGS, size=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), alpha=0.5, data=dat2)</a:t>
            </a:r>
          </a:p>
          <a:p>
            <a:r>
              <a:rPr lang="en-US" altLang="ko-KR" dirty="0" smtClean="0"/>
              <a:t>MM3 + </a:t>
            </a:r>
            <a:r>
              <a:rPr lang="en-US" altLang="ko-KR" dirty="0" err="1" smtClean="0"/>
              <a:t>scale_size_area</a:t>
            </a:r>
            <a:r>
              <a:rPr lang="en-US" altLang="ko-KR" dirty="0" smtClean="0"/>
              <a:t>(name=c("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"), </a:t>
            </a:r>
            <a:r>
              <a:rPr lang="en-US" altLang="ko-KR" dirty="0" err="1" smtClean="0"/>
              <a:t>max_size</a:t>
            </a:r>
            <a:r>
              <a:rPr lang="en-US" altLang="ko-KR" dirty="0" smtClean="0"/>
              <a:t>=15) + </a:t>
            </a:r>
            <a:r>
              <a:rPr lang="en-US" altLang="ko-KR" dirty="0" err="1" smtClean="0"/>
              <a:t>geom_text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(x=YPOINT_WGS, y=XPOINT_WGS, label=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colour</a:t>
            </a:r>
            <a:r>
              <a:rPr lang="en-US" altLang="ko-KR" dirty="0" smtClean="0"/>
              <a:t>="red", </a:t>
            </a:r>
            <a:r>
              <a:rPr lang="en-US" altLang="ko-KR" dirty="0" err="1" smtClean="0"/>
              <a:t>vjust</a:t>
            </a:r>
            <a:r>
              <a:rPr lang="en-US" altLang="ko-KR" dirty="0" smtClean="0"/>
              <a:t>=3, size=3.5, </a:t>
            </a:r>
            <a:r>
              <a:rPr lang="en-US" altLang="ko-KR" dirty="0" err="1" smtClean="0"/>
              <a:t>fontface</a:t>
            </a:r>
            <a:r>
              <a:rPr lang="en-US" altLang="ko-KR" dirty="0" smtClean="0"/>
              <a:t>="bold", data=dat2) + labs(x="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", y="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")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scale_size_area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함수에서 </a:t>
            </a:r>
            <a:r>
              <a:rPr lang="en-US" altLang="ko-KR" dirty="0" err="1" smtClean="0"/>
              <a:t>max_size</a:t>
            </a:r>
            <a:r>
              <a:rPr lang="ko-KR" altLang="en-US" dirty="0" smtClean="0"/>
              <a:t>를 이용하여 전체적인 원의 크기를 재조정한다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geom_text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각 역의 이름을 원 근방에 표기하여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D51D-1603-448B-9C0F-58952B21C9B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2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#&lt;</a:t>
            </a:r>
            <a:r>
              <a:rPr lang="ko-KR" altLang="en-US" dirty="0" smtClean="0"/>
              <a:t>뉴스 데이터의 활용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여기서부터는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파일 형태로 저장된 뉴스 자료를 이용하여 탑승객 수의 패턴 변화가 해당 시간 및 지역에서 발생한 이벤트와 연관이 있는지 살펴본다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err="1" smtClean="0"/>
              <a:t>이상점을</a:t>
            </a:r>
            <a:r>
              <a:rPr lang="ko-KR" altLang="en-US" dirty="0" smtClean="0"/>
              <a:t> 판단하기 위해 회귀분석을 이용한다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smtClean="0"/>
              <a:t>회귀분석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회귀분석은 반응 변수를 다수의 설명 변수의 값에 의해 예측하는 모형을 제공한다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이번 </a:t>
            </a:r>
            <a:r>
              <a:rPr lang="ko-KR" altLang="en-US" dirty="0" err="1" smtClean="0"/>
              <a:t>포스팅에서</a:t>
            </a:r>
            <a:r>
              <a:rPr lang="ko-KR" altLang="en-US" dirty="0" smtClean="0"/>
              <a:t> 탑승객 수를 지하철역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지하철 노선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요일의 요인에 의해 예측하는 모형을 </a:t>
            </a:r>
            <a:r>
              <a:rPr lang="ko-KR" altLang="en-US" dirty="0" err="1" smtClean="0"/>
              <a:t>적합한다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탑승객 수를 예측하기 위한 모형으로 회귀분석은 그리 정교하다고 보긴 어렵다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전반적인 패턴은 단순한 회귀분석을 통해 도출 가능하며 예측 모형으로 널리 쓰이기에 한번 다뤄보기로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아래의 코드는 회귀 분석을 수행하기 위한 자료 정리 과정 및 회귀분석 수행 과정을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탑승객 수가 월 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요일 효과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노선별</a:t>
            </a:r>
            <a:r>
              <a:rPr lang="ko-KR" altLang="en-US" dirty="0" smtClean="0"/>
              <a:t> 효과가 있다고 가정하고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역의 특수성을 고려하여 회귀분석을 수행한다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dat4_1 &lt;- subset(subway2, subset= year=="2013", select=c("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"income</a:t>
            </a:r>
          </a:p>
          <a:p>
            <a:r>
              <a:rPr lang="en-US" altLang="ko-KR" dirty="0" smtClean="0"/>
              <a:t>_date", "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dat4_2 &lt;- subset(</a:t>
            </a:r>
            <a:r>
              <a:rPr lang="en-US" altLang="ko-KR" dirty="0" err="1" smtClean="0"/>
              <a:t>subname</a:t>
            </a:r>
            <a:r>
              <a:rPr lang="en-US" altLang="ko-KR" dirty="0" smtClean="0"/>
              <a:t>, subset = STATION_NM %in% unique(dat4_1[,"</a:t>
            </a:r>
            <a:r>
              <a:rPr lang="en-US" altLang="ko-KR" dirty="0" err="1" smtClean="0"/>
              <a:t>stat_name</a:t>
            </a:r>
            <a:endParaRPr lang="en-US" altLang="ko-KR" dirty="0" smtClean="0"/>
          </a:p>
          <a:p>
            <a:r>
              <a:rPr lang="en-US" altLang="ko-KR" dirty="0" smtClean="0"/>
              <a:t>"]), select=c(STATION_NM, LINE_NUM, XPOINT_WGS, YPOINT_WGS))</a:t>
            </a:r>
          </a:p>
          <a:p>
            <a:r>
              <a:rPr lang="en-US" altLang="ko-KR" dirty="0" smtClean="0"/>
              <a:t>dat4 &lt;- merge(dat4_1, dat4_2, </a:t>
            </a:r>
            <a:r>
              <a:rPr lang="en-US" altLang="ko-KR" dirty="0" err="1" smtClean="0"/>
              <a:t>by.x</a:t>
            </a:r>
            <a:r>
              <a:rPr lang="en-US" altLang="ko-KR" dirty="0" smtClean="0"/>
              <a:t>="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by.y</a:t>
            </a:r>
            <a:r>
              <a:rPr lang="en-US" altLang="ko-KR" dirty="0" smtClean="0"/>
              <a:t>="STATION_NM")</a:t>
            </a:r>
          </a:p>
          <a:p>
            <a:r>
              <a:rPr lang="en-US" altLang="ko-KR" dirty="0" smtClean="0"/>
              <a:t>month &lt;- format(dat4[,"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"%m")</a:t>
            </a:r>
          </a:p>
          <a:p>
            <a:r>
              <a:rPr lang="en-US" altLang="ko-KR" dirty="0" smtClean="0"/>
              <a:t>day &lt;- format(dat4[,"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"], "%a")</a:t>
            </a:r>
          </a:p>
          <a:p>
            <a:r>
              <a:rPr lang="en-US" altLang="ko-KR" dirty="0" smtClean="0"/>
              <a:t>dat4 &lt;-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(dat4, month, day)</a:t>
            </a:r>
          </a:p>
          <a:p>
            <a:r>
              <a:rPr lang="en-US" altLang="ko-KR" dirty="0" smtClean="0"/>
              <a:t>head(dat4)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lm.res &lt;- lm(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as.factor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) + </a:t>
            </a:r>
            <a:r>
              <a:rPr lang="en-US" altLang="ko-KR" dirty="0" err="1" smtClean="0"/>
              <a:t>as.factor</a:t>
            </a:r>
            <a:r>
              <a:rPr lang="en-US" altLang="ko-KR" dirty="0" smtClean="0"/>
              <a:t>(LINE_NUM) + month + day, data=dat4)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회귀분석 수행을 위한 자료 정리 과정이다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subset( )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년도 자료 및 사용 변수들을 </a:t>
            </a:r>
            <a:r>
              <a:rPr lang="en-US" altLang="ko-KR" dirty="0" smtClean="0"/>
              <a:t>subway2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subname2</a:t>
            </a:r>
            <a:r>
              <a:rPr lang="ko-KR" altLang="en-US" dirty="0" smtClean="0"/>
              <a:t>의 데이터 프레임</a:t>
            </a:r>
          </a:p>
          <a:p>
            <a:r>
              <a:rPr lang="ko-KR" altLang="en-US" dirty="0" err="1" smtClean="0"/>
              <a:t>으로부터</a:t>
            </a:r>
            <a:r>
              <a:rPr lang="ko-KR" altLang="en-US" dirty="0" smtClean="0"/>
              <a:t> 추려낸다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merge( ) </a:t>
            </a:r>
            <a:r>
              <a:rPr lang="ko-KR" altLang="en-US" dirty="0" smtClean="0"/>
              <a:t>함수를 이용하여 두 데이터 프레임을 역 이름을 기준으로 병합하고 </a:t>
            </a:r>
            <a:r>
              <a:rPr lang="en-US" altLang="ko-KR" dirty="0" smtClean="0"/>
              <a:t>dat4 </a:t>
            </a:r>
            <a:r>
              <a:rPr lang="ko-KR" altLang="en-US" dirty="0" smtClean="0"/>
              <a:t>이름의 데이터 프레임으로 저장하여 이를 회귀분석에 활용한다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#lm( ) </a:t>
            </a:r>
            <a:r>
              <a:rPr lang="ko-KR" altLang="en-US" dirty="0" smtClean="0"/>
              <a:t>함수를 이용하여 회귀분석 수행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반응 변수를 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(</a:t>
            </a:r>
            <a:r>
              <a:rPr lang="ko-KR" altLang="en-US" dirty="0" smtClean="0"/>
              <a:t>탑승객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설정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설명 변수로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역이름</a:t>
            </a:r>
            <a:r>
              <a:rPr lang="en-US" altLang="ko-KR" dirty="0" smtClean="0"/>
              <a:t>), LINE_NUM(</a:t>
            </a:r>
            <a:r>
              <a:rPr lang="ko-KR" altLang="en-US" dirty="0" smtClean="0"/>
              <a:t>노선</a:t>
            </a:r>
            <a:r>
              <a:rPr lang="en-US" altLang="ko-KR" dirty="0" smtClean="0"/>
              <a:t>), month(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), day(</a:t>
            </a:r>
            <a:r>
              <a:rPr lang="ko-KR" altLang="en-US" dirty="0" smtClean="0"/>
              <a:t>요일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설정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err="1" smtClean="0"/>
              <a:t>잔차분석을</a:t>
            </a:r>
            <a:r>
              <a:rPr lang="ko-KR" altLang="en-US" dirty="0" smtClean="0"/>
              <a:t> 통한 </a:t>
            </a:r>
            <a:r>
              <a:rPr lang="ko-KR" altLang="en-US" dirty="0" err="1" smtClean="0"/>
              <a:t>이상점</a:t>
            </a:r>
            <a:r>
              <a:rPr lang="ko-KR" altLang="en-US" dirty="0" smtClean="0"/>
              <a:t> 탐지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회귀분석의 </a:t>
            </a:r>
            <a:r>
              <a:rPr lang="ko-KR" altLang="en-US" dirty="0" err="1" smtClean="0"/>
              <a:t>잔차</a:t>
            </a:r>
            <a:r>
              <a:rPr lang="en-US" altLang="ko-KR" dirty="0" smtClean="0"/>
              <a:t>(residual)</a:t>
            </a:r>
            <a:r>
              <a:rPr lang="ko-KR" altLang="en-US" dirty="0" smtClean="0"/>
              <a:t>는 모형에서 벗어난 </a:t>
            </a:r>
            <a:r>
              <a:rPr lang="ko-KR" altLang="en-US" dirty="0" err="1" smtClean="0"/>
              <a:t>이상점을</a:t>
            </a:r>
            <a:r>
              <a:rPr lang="ko-KR" altLang="en-US" dirty="0" smtClean="0"/>
              <a:t> 탐지하는데 사용될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이를 위해 스튜던트 </a:t>
            </a:r>
            <a:r>
              <a:rPr lang="ko-KR" altLang="en-US" dirty="0" err="1" smtClean="0"/>
              <a:t>잔차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studentized</a:t>
            </a:r>
            <a:r>
              <a:rPr lang="en-US" altLang="ko-KR" dirty="0" smtClean="0"/>
              <a:t> residual)</a:t>
            </a:r>
            <a:r>
              <a:rPr lang="ko-KR" altLang="en-US" dirty="0" smtClean="0"/>
              <a:t>을 계산하여 </a:t>
            </a:r>
            <a:r>
              <a:rPr lang="ko-KR" altLang="en-US" dirty="0" err="1" smtClean="0"/>
              <a:t>극단값을</a:t>
            </a:r>
            <a:r>
              <a:rPr lang="ko-KR" altLang="en-US" dirty="0" smtClean="0"/>
              <a:t> 갖는 역 및 해당 날짜를 찾는 과정은 아래와 같다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stdres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rstandard</a:t>
            </a:r>
            <a:r>
              <a:rPr lang="en-US" altLang="ko-KR" dirty="0" smtClean="0"/>
              <a:t>(lm.res)</a:t>
            </a:r>
          </a:p>
          <a:p>
            <a:r>
              <a:rPr lang="en-US" altLang="ko-KR" dirty="0" smtClean="0"/>
              <a:t>boxplot(</a:t>
            </a:r>
            <a:r>
              <a:rPr lang="en-US" altLang="ko-KR" dirty="0" err="1" smtClean="0"/>
              <a:t>stdres</a:t>
            </a:r>
            <a:r>
              <a:rPr lang="en-US" altLang="ko-KR" dirty="0" smtClean="0"/>
              <a:t>, outline=TRUE)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idx</a:t>
            </a:r>
            <a:r>
              <a:rPr lang="en-US" altLang="ko-KR" dirty="0" smtClean="0"/>
              <a:t> &lt;- order(abs(</a:t>
            </a:r>
            <a:r>
              <a:rPr lang="en-US" altLang="ko-KR" dirty="0" err="1" smtClean="0"/>
              <a:t>stdres</a:t>
            </a:r>
            <a:r>
              <a:rPr lang="en-US" altLang="ko-KR" dirty="0" smtClean="0"/>
              <a:t>), decreasing=TRUE)[1:2] </a:t>
            </a:r>
          </a:p>
          <a:p>
            <a:r>
              <a:rPr lang="en-US" altLang="ko-KR" dirty="0" smtClean="0"/>
              <a:t>dat4[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,]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row_index_out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(dat4[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,])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회귀분석 결과가 저장된 </a:t>
            </a:r>
            <a:r>
              <a:rPr lang="en-US" altLang="ko-KR" dirty="0" smtClean="0"/>
              <a:t>lm.res </a:t>
            </a:r>
            <a:r>
              <a:rPr lang="ko-KR" altLang="en-US" dirty="0" smtClean="0"/>
              <a:t>리스트 객체에서 스튜던트 </a:t>
            </a:r>
            <a:r>
              <a:rPr lang="ko-KR" altLang="en-US" dirty="0" err="1" smtClean="0"/>
              <a:t>잔차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studentized</a:t>
            </a:r>
            <a:r>
              <a:rPr lang="en-US" altLang="ko-KR" dirty="0" smtClean="0"/>
              <a:t> residuals)</a:t>
            </a:r>
            <a:r>
              <a:rPr lang="ko-KR" altLang="en-US" dirty="0" smtClean="0"/>
              <a:t>를 계산하여 </a:t>
            </a:r>
            <a:r>
              <a:rPr lang="en-US" altLang="ko-KR" dirty="0" err="1" smtClean="0"/>
              <a:t>stdres</a:t>
            </a:r>
            <a:r>
              <a:rPr lang="ko-KR" altLang="en-US" dirty="0" smtClean="0"/>
              <a:t>에 저장한다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이에 대한 상자 그림을 통해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관측치가 매우 큰 </a:t>
            </a:r>
            <a:r>
              <a:rPr lang="ko-KR" altLang="en-US" dirty="0" err="1" smtClean="0"/>
              <a:t>잔차를</a:t>
            </a:r>
            <a:r>
              <a:rPr lang="ko-KR" altLang="en-US" dirty="0" smtClean="0"/>
              <a:t> 가짐을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높은 스튜던트 </a:t>
            </a:r>
            <a:r>
              <a:rPr lang="ko-KR" altLang="en-US" dirty="0" err="1" smtClean="0"/>
              <a:t>잔차를</a:t>
            </a:r>
            <a:r>
              <a:rPr lang="ko-KR" altLang="en-US" dirty="0" smtClean="0"/>
              <a:t> 갖는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이상점에</a:t>
            </a:r>
            <a:r>
              <a:rPr lang="ko-KR" altLang="en-US" dirty="0" smtClean="0"/>
              <a:t> 대한 정보를 </a:t>
            </a:r>
            <a:r>
              <a:rPr lang="en-US" altLang="ko-KR" dirty="0" err="1" smtClean="0"/>
              <a:t>idx</a:t>
            </a:r>
            <a:r>
              <a:rPr lang="ko-KR" altLang="en-US" dirty="0" smtClean="0"/>
              <a:t>에 저장한다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#- 2</a:t>
            </a:r>
            <a:r>
              <a:rPr lang="ko-KR" altLang="en-US" dirty="0" smtClean="0"/>
              <a:t>개 모두 월드컵 경기장 역에서 관측되었으며 해당 일자는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일 및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임을 확인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위의 과정을 통해 탐지된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이상점이</a:t>
            </a:r>
            <a:r>
              <a:rPr lang="ko-KR" altLang="en-US" dirty="0" smtClean="0"/>
              <a:t> 모두 월드컵 경기장 역으로 나타났으므로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역의 탑승객 수의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그래프 상에서 해당 날짜의 탑승객 수가 얼마나 상이한지 시각적으로 살펴보는 과정은 아래와 같다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dat_worldcup</a:t>
            </a:r>
            <a:r>
              <a:rPr lang="en-US" altLang="ko-KR" dirty="0" smtClean="0"/>
              <a:t> &lt;- subset(dat4, subset= </a:t>
            </a:r>
            <a:r>
              <a:rPr lang="en-US" altLang="ko-KR" dirty="0" err="1" smtClean="0"/>
              <a:t>stat_name</a:t>
            </a:r>
            <a:r>
              <a:rPr lang="en-US" altLang="ko-KR" dirty="0" smtClean="0"/>
              <a:t> == "</a:t>
            </a:r>
            <a:r>
              <a:rPr lang="ko-KR" altLang="en-US" dirty="0" smtClean="0"/>
              <a:t>월드컵경기장</a:t>
            </a:r>
            <a:r>
              <a:rPr lang="en-US" altLang="ko-KR" dirty="0" smtClean="0"/>
              <a:t>") </a:t>
            </a:r>
          </a:p>
          <a:p>
            <a:r>
              <a:rPr lang="en-US" altLang="ko-KR" dirty="0" err="1" smtClean="0"/>
              <a:t>dat_worldcup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dat_worldcup</a:t>
            </a:r>
            <a:r>
              <a:rPr lang="en-US" altLang="ko-KR" dirty="0" smtClean="0"/>
              <a:t>[order(</a:t>
            </a:r>
            <a:r>
              <a:rPr lang="en-US" altLang="ko-KR" dirty="0" err="1" smtClean="0"/>
              <a:t>dat_worldcup$income_date</a:t>
            </a:r>
            <a:r>
              <a:rPr lang="en-US" altLang="ko-KR" dirty="0" smtClean="0"/>
              <a:t>),] </a:t>
            </a:r>
          </a:p>
          <a:p>
            <a:r>
              <a:rPr lang="en-US" altLang="ko-KR" dirty="0" err="1" smtClean="0"/>
              <a:t>dat_out</a:t>
            </a:r>
            <a:r>
              <a:rPr lang="en-US" altLang="ko-KR" dirty="0" smtClean="0"/>
              <a:t> &lt;- subset(</a:t>
            </a:r>
            <a:r>
              <a:rPr lang="en-US" altLang="ko-KR" dirty="0" err="1" smtClean="0"/>
              <a:t>dat_worldcup</a:t>
            </a:r>
            <a:r>
              <a:rPr lang="en-US" altLang="ko-KR" dirty="0" smtClean="0"/>
              <a:t>, subset=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dat_worldcup</a:t>
            </a:r>
            <a:r>
              <a:rPr lang="en-US" altLang="ko-KR" dirty="0" smtClean="0"/>
              <a:t>) %in% </a:t>
            </a:r>
            <a:r>
              <a:rPr lang="en-US" altLang="ko-KR" dirty="0" err="1" smtClean="0"/>
              <a:t>row_index_out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plot(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, data=</a:t>
            </a:r>
            <a:r>
              <a:rPr lang="en-US" altLang="ko-KR" dirty="0" err="1" smtClean="0"/>
              <a:t>dat_worldcup</a:t>
            </a:r>
            <a:r>
              <a:rPr lang="en-US" altLang="ko-KR" dirty="0" smtClean="0"/>
              <a:t>, type="l", 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</a:t>
            </a:r>
            <a:r>
              <a:rPr lang="ko-KR" altLang="en-US" dirty="0" smtClean="0"/>
              <a:t>탑승객수</a:t>
            </a:r>
            <a:r>
              <a:rPr lang="en-US" altLang="ko-KR" dirty="0" smtClean="0"/>
              <a:t>", 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="") </a:t>
            </a:r>
          </a:p>
          <a:p>
            <a:r>
              <a:rPr lang="en-US" altLang="ko-KR" dirty="0" smtClean="0"/>
              <a:t>points(</a:t>
            </a:r>
            <a:r>
              <a:rPr lang="en-US" altLang="ko-KR" dirty="0" err="1" smtClean="0"/>
              <a:t>on_tot</a:t>
            </a:r>
            <a:r>
              <a:rPr lang="en-US" altLang="ko-KR" dirty="0" smtClean="0"/>
              <a:t> ~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, data=</a:t>
            </a:r>
            <a:r>
              <a:rPr lang="en-US" altLang="ko-KR" dirty="0" err="1" smtClean="0"/>
              <a:t>dat_out</a:t>
            </a:r>
            <a:r>
              <a:rPr lang="en-US" altLang="ko-KR" dirty="0" smtClean="0"/>
              <a:t>, col="red", </a:t>
            </a:r>
            <a:r>
              <a:rPr lang="en-US" altLang="ko-KR" dirty="0" err="1" smtClean="0"/>
              <a:t>pch</a:t>
            </a:r>
            <a:r>
              <a:rPr lang="en-US" altLang="ko-KR" dirty="0" smtClean="0"/>
              <a:t>=19) </a:t>
            </a:r>
          </a:p>
          <a:p>
            <a:r>
              <a:rPr lang="en-US" altLang="ko-KR" dirty="0" smtClean="0"/>
              <a:t>text(x=</a:t>
            </a:r>
            <a:r>
              <a:rPr lang="en-US" altLang="ko-KR" dirty="0" err="1" smtClean="0"/>
              <a:t>dat_out$income_date</a:t>
            </a:r>
            <a:r>
              <a:rPr lang="en-US" altLang="ko-KR" dirty="0" smtClean="0"/>
              <a:t>, y=</a:t>
            </a:r>
            <a:r>
              <a:rPr lang="en-US" altLang="ko-KR" dirty="0" err="1" smtClean="0"/>
              <a:t>dat_out$on_tot</a:t>
            </a:r>
            <a:r>
              <a:rPr lang="en-US" altLang="ko-KR" dirty="0" smtClean="0"/>
              <a:t>, labels=</a:t>
            </a:r>
            <a:r>
              <a:rPr lang="en-US" altLang="ko-KR" dirty="0" err="1" smtClean="0"/>
              <a:t>dat_out$income_date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adj</a:t>
            </a:r>
            <a:r>
              <a:rPr lang="en-US" altLang="ko-KR" dirty="0" smtClean="0"/>
              <a:t>=c(1.1, 1.1), 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2013</a:t>
            </a:r>
            <a:r>
              <a:rPr lang="ko-KR" altLang="en-US" dirty="0" smtClean="0"/>
              <a:t>년도 </a:t>
            </a:r>
            <a:r>
              <a:rPr lang="en-US" altLang="ko-KR" dirty="0" smtClean="0"/>
              <a:t>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 </a:t>
            </a:r>
            <a:r>
              <a:rPr lang="ko-KR" altLang="en-US" dirty="0" smtClean="0"/>
              <a:t>역의 탑승객 자료만 추출하여 이를 </a:t>
            </a:r>
            <a:r>
              <a:rPr lang="ko-KR" altLang="en-US" dirty="0" err="1" smtClean="0"/>
              <a:t>시간순으로</a:t>
            </a:r>
            <a:r>
              <a:rPr lang="ko-KR" altLang="en-US" dirty="0" smtClean="0"/>
              <a:t> 선 그래프를 이용하여 시각화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전체 패턴에 비해 해당 일자에 대한 탑승객의 수가 비정상적으로 급증했음을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#&lt;</a:t>
            </a:r>
            <a:r>
              <a:rPr lang="ko-KR" altLang="en-US" dirty="0" smtClean="0"/>
              <a:t>뉴스 자료의 로딩 및 뉴스검색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위에서 탐지한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이상점은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모두 월드컵 경기장 역에서 관측되었다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뉴스 파일을 통해 해당 일자에 상암 월드컵 경기장에 특정 이벤트가 있는지 살펴본다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이를 위해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파일 형태로 저장된 뉴스 파일을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통해 읽고 이를 활용해 뉴스검색을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#2013</a:t>
            </a:r>
            <a:r>
              <a:rPr lang="ko-KR" altLang="en-US" dirty="0" smtClean="0"/>
              <a:t>년도 뉴스 파일은 </a:t>
            </a:r>
            <a:r>
              <a:rPr lang="en-US" altLang="ko-KR" dirty="0" smtClean="0"/>
              <a:t>news_2013.json </a:t>
            </a:r>
            <a:r>
              <a:rPr lang="ko-KR" altLang="en-US" dirty="0" smtClean="0"/>
              <a:t>이름으로 저장되어 있을 것이다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에서 불러들이기 위해 </a:t>
            </a:r>
            <a:r>
              <a:rPr lang="en-US" altLang="ko-KR" dirty="0" err="1" smtClean="0"/>
              <a:t>jsonlite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err="1" smtClean="0"/>
              <a:t>fromJSON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파일의 용량이 </a:t>
            </a:r>
            <a:r>
              <a:rPr lang="en-US" altLang="ko-KR" dirty="0" smtClean="0"/>
              <a:t>13GB</a:t>
            </a:r>
            <a:r>
              <a:rPr lang="ko-KR" altLang="en-US" dirty="0" smtClean="0"/>
              <a:t>로 대용량이므로 이를 한 번에 읽을 경우 시스템 사양에 따라 오류가 발생하거나 가능한 경우에도 속도가 매우 느리므로 이를 부분적으로 읽어 특정 키워드가 있는 뉴스만 선별하여 저장하도록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jsonlite</a:t>
            </a:r>
            <a:r>
              <a:rPr lang="en-US" altLang="ko-KR" dirty="0" smtClean="0"/>
              <a:t>) </a:t>
            </a:r>
          </a:p>
          <a:p>
            <a:r>
              <a:rPr lang="en-US" altLang="ko-KR" dirty="0" err="1" smtClean="0"/>
              <a:t>filestream</a:t>
            </a:r>
            <a:r>
              <a:rPr lang="en-US" altLang="ko-KR" dirty="0" smtClean="0"/>
              <a:t> &lt;- file("c:/</a:t>
            </a:r>
            <a:r>
              <a:rPr lang="en-US" altLang="ko-KR" dirty="0" err="1" smtClean="0"/>
              <a:t>t_temp</a:t>
            </a:r>
            <a:r>
              <a:rPr lang="en-US" altLang="ko-KR" dirty="0" smtClean="0"/>
              <a:t>/news_2013.json", open="r") </a:t>
            </a:r>
          </a:p>
          <a:p>
            <a:r>
              <a:rPr lang="en-US" altLang="ko-KR" dirty="0" smtClean="0"/>
              <a:t>batches &lt;- list(); </a:t>
            </a:r>
          </a:p>
          <a:p>
            <a:r>
              <a:rPr lang="en-US" altLang="ko-KR" dirty="0" smtClean="0"/>
              <a:t>i &lt;- 1;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&lt;- 0 </a:t>
            </a:r>
          </a:p>
          <a:p>
            <a:r>
              <a:rPr lang="en-US" altLang="ko-KR" dirty="0" smtClean="0"/>
              <a:t>while(length(records &lt;- 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filestream</a:t>
            </a:r>
            <a:r>
              <a:rPr lang="en-US" altLang="ko-KR" dirty="0" smtClean="0"/>
              <a:t>, n = 10000, encoding="UTF-8"))){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 + 1 </a:t>
            </a:r>
          </a:p>
          <a:p>
            <a:r>
              <a:rPr lang="en-US" altLang="ko-KR" dirty="0" smtClean="0"/>
              <a:t>  message("Batch ", </a:t>
            </a:r>
            <a:r>
              <a:rPr lang="en-US" altLang="ko-KR" dirty="0" err="1" smtClean="0"/>
              <a:t>iter</a:t>
            </a:r>
            <a:r>
              <a:rPr lang="en-US" altLang="ko-KR" dirty="0" smtClean="0"/>
              <a:t>, ": found ", length(records), " lines of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...")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 &lt;-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|20131012|20131026", records) </a:t>
            </a:r>
          </a:p>
          <a:p>
            <a:r>
              <a:rPr lang="en-US" altLang="ko-KR" dirty="0" smtClean="0"/>
              <a:t>  if( length(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)==0 ) next 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&lt;- paste0("[", paste0(substring(records[</a:t>
            </a:r>
            <a:r>
              <a:rPr lang="en-US" altLang="ko-KR" dirty="0" err="1" smtClean="0"/>
              <a:t>idx</a:t>
            </a:r>
            <a:r>
              <a:rPr lang="en-US" altLang="ko-KR" dirty="0" smtClean="0"/>
              <a:t>], 2), collapse=","), "]") </a:t>
            </a:r>
          </a:p>
          <a:p>
            <a:r>
              <a:rPr lang="en-US" altLang="ko-KR" dirty="0" smtClean="0"/>
              <a:t>  batches[[i]] &lt;- </a:t>
            </a:r>
            <a:r>
              <a:rPr lang="en-US" altLang="ko-KR" dirty="0" err="1" smtClean="0"/>
              <a:t>fromJSON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, validate=TRUE) </a:t>
            </a:r>
          </a:p>
          <a:p>
            <a:r>
              <a:rPr lang="en-US" altLang="ko-KR" dirty="0" smtClean="0"/>
              <a:t>  i &lt;- i+1 </a:t>
            </a:r>
          </a:p>
          <a:p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close(</a:t>
            </a:r>
            <a:r>
              <a:rPr lang="en-US" altLang="ko-KR" dirty="0" err="1" smtClean="0"/>
              <a:t>filestream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res &lt;- </a:t>
            </a:r>
            <a:r>
              <a:rPr lang="en-US" altLang="ko-KR" dirty="0" err="1" smtClean="0"/>
              <a:t>rbind.pages</a:t>
            </a:r>
            <a:r>
              <a:rPr lang="en-US" altLang="ko-KR" dirty="0" smtClean="0"/>
              <a:t>(batches) </a:t>
            </a:r>
          </a:p>
          <a:p>
            <a:r>
              <a:rPr lang="en-US" altLang="ko-KR" dirty="0" err="1" smtClean="0"/>
              <a:t>write.table</a:t>
            </a:r>
            <a:r>
              <a:rPr lang="en-US" altLang="ko-KR" dirty="0" smtClean="0"/>
              <a:t>(res, file="Data/news_res.txt")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뉴스 데이터가 저장된 </a:t>
            </a:r>
            <a:r>
              <a:rPr lang="en-US" altLang="ko-KR" dirty="0" smtClean="0"/>
              <a:t>news_2013.json 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13GB</a:t>
            </a:r>
            <a:r>
              <a:rPr lang="ko-KR" altLang="en-US" dirty="0" smtClean="0"/>
              <a:t>의 대용량 자료로써 </a:t>
            </a:r>
            <a:r>
              <a:rPr lang="en-US" altLang="ko-KR" dirty="0" smtClean="0"/>
              <a:t>R</a:t>
            </a:r>
            <a:r>
              <a:rPr lang="ko-KR" altLang="en-US" dirty="0" smtClean="0"/>
              <a:t>에서 한꺼번에 로딩하는 경우 메모리 부족 문제가 발생할 가능성이 매우 높다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이를 해결하기 위해 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라인별로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읽어들이는</a:t>
            </a:r>
            <a:r>
              <a:rPr lang="ko-KR" altLang="en-US" dirty="0" smtClean="0"/>
              <a:t> 방법을 취한다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n=10000 </a:t>
            </a:r>
            <a:r>
              <a:rPr lang="ko-KR" altLang="en-US" dirty="0" smtClean="0"/>
              <a:t>은 파일을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줄씩 읽게 하는 것</a:t>
            </a:r>
          </a:p>
          <a:p>
            <a:r>
              <a:rPr lang="en-US" altLang="ko-KR" dirty="0" smtClean="0"/>
              <a:t>#-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|20131012|20131026", records) </a:t>
            </a:r>
            <a:r>
              <a:rPr lang="ko-KR" altLang="en-US" dirty="0" smtClean="0"/>
              <a:t>함수를 이용하여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읽어들인</a:t>
            </a:r>
            <a:r>
              <a:rPr lang="ko-KR" altLang="en-US" dirty="0" smtClean="0"/>
              <a:t> 텍스트</a:t>
            </a:r>
            <a:r>
              <a:rPr lang="en-US" altLang="ko-KR" dirty="0" smtClean="0"/>
              <a:t>(records)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", "20131012", "20131026"</a:t>
            </a:r>
            <a:r>
              <a:rPr lang="ko-KR" altLang="en-US" dirty="0" smtClean="0"/>
              <a:t>의 문자열이 있는지 확인한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라인에 이들 키워드가 있으며 이를 </a:t>
            </a:r>
            <a:r>
              <a:rPr lang="en-US" altLang="ko-KR" dirty="0" smtClean="0"/>
              <a:t>batches </a:t>
            </a:r>
            <a:r>
              <a:rPr lang="ko-KR" altLang="en-US" dirty="0" smtClean="0"/>
              <a:t>이름의 리스트에 저장하고 없으면 저장하지 않는다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JSON </a:t>
            </a:r>
            <a:r>
              <a:rPr lang="ko-KR" altLang="en-US" dirty="0" smtClean="0"/>
              <a:t>파일은 대괄호</a:t>
            </a:r>
            <a:r>
              <a:rPr lang="en-US" altLang="ko-KR" dirty="0" smtClean="0"/>
              <a:t>([ , ])</a:t>
            </a:r>
            <a:r>
              <a:rPr lang="ko-KR" altLang="en-US" dirty="0" smtClean="0"/>
              <a:t>로 모든 내용이 묶여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뉴스 파일은 </a:t>
            </a:r>
            <a:r>
              <a:rPr lang="en-US" altLang="ko-KR" dirty="0" smtClean="0"/>
              <a:t>content, date, title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로 구성되어 중괄호 </a:t>
            </a:r>
            <a:r>
              <a:rPr lang="en-US" altLang="ko-KR" dirty="0" smtClean="0"/>
              <a:t>({ ,})</a:t>
            </a:r>
            <a:r>
              <a:rPr lang="ko-KR" altLang="en-US" dirty="0" smtClean="0"/>
              <a:t>로 묶여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</a:t>
            </a:r>
            <a:r>
              <a:rPr lang="ko-KR" altLang="en-US" dirty="0" smtClean="0"/>
              <a:t>이는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dict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묶여 있는 것과 동일한 형식이다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#- 10000</a:t>
            </a:r>
            <a:r>
              <a:rPr lang="ko-KR" altLang="en-US" dirty="0" smtClean="0"/>
              <a:t>줄씩 </a:t>
            </a:r>
            <a:r>
              <a:rPr lang="ko-KR" altLang="en-US" dirty="0" err="1" smtClean="0"/>
              <a:t>읽어들이는</a:t>
            </a:r>
            <a:r>
              <a:rPr lang="ko-KR" altLang="en-US" dirty="0" smtClean="0"/>
              <a:t> 테스트를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파일 형식으로 변환하는 과정이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 내에 구현된다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#☆ </a:t>
            </a:r>
            <a:r>
              <a:rPr lang="en-US" altLang="ko-KR" dirty="0" err="1" smtClean="0"/>
              <a:t>jsonlite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</a:t>
            </a:r>
            <a:r>
              <a:rPr lang="en-US" altLang="ko-KR" dirty="0" err="1" smtClean="0"/>
              <a:t>fromJSON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형식의 파일을 </a:t>
            </a:r>
            <a:r>
              <a:rPr lang="en-US" altLang="ko-KR" dirty="0" smtClean="0"/>
              <a:t>R</a:t>
            </a:r>
            <a:r>
              <a:rPr lang="ko-KR" altLang="en-US" dirty="0" smtClean="0"/>
              <a:t>로 읽음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위의 과정은 시스템에 따라 수분 이상이 걸리므로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현실은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 이상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키워드를 통해 </a:t>
            </a:r>
            <a:r>
              <a:rPr lang="ko-KR" altLang="en-US" dirty="0" err="1" smtClean="0"/>
              <a:t>스크리닝</a:t>
            </a:r>
            <a:r>
              <a:rPr lang="ko-KR" altLang="en-US" dirty="0" smtClean="0"/>
              <a:t> 한 결과를 </a:t>
            </a:r>
            <a:r>
              <a:rPr lang="en-US" altLang="ko-KR" dirty="0" smtClean="0"/>
              <a:t>news_res.txt </a:t>
            </a:r>
            <a:r>
              <a:rPr lang="ko-KR" altLang="en-US" dirty="0" smtClean="0"/>
              <a:t>파일로 저장하여 이후 분석하고 이를 불러들여 사용한다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검색을 위해 저장된 파일을 </a:t>
            </a:r>
            <a:r>
              <a:rPr lang="en-US" altLang="ko-KR" dirty="0" smtClean="0"/>
              <a:t>R</a:t>
            </a:r>
            <a:r>
              <a:rPr lang="ko-KR" altLang="en-US" dirty="0" smtClean="0"/>
              <a:t>로 불러들인다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프레임 </a:t>
            </a:r>
            <a:r>
              <a:rPr lang="en-US" altLang="ko-KR" dirty="0" smtClean="0"/>
              <a:t>res</a:t>
            </a:r>
            <a:r>
              <a:rPr lang="ko-KR" altLang="en-US" dirty="0" smtClean="0"/>
              <a:t>에 내용이 저장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res &lt;- 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/news_res.txt",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 = FALSE, </a:t>
            </a:r>
            <a:r>
              <a:rPr lang="en-US" altLang="ko-KR" dirty="0" err="1" smtClean="0"/>
              <a:t>fileEncoding</a:t>
            </a:r>
            <a:r>
              <a:rPr lang="en-US" altLang="ko-KR" dirty="0" smtClean="0"/>
              <a:t>="UTF-8")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(date)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20131012</a:t>
            </a:r>
            <a:r>
              <a:rPr lang="ko-KR" altLang="en-US" dirty="0" smtClean="0"/>
              <a:t>이고 뉴스 내용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cintent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상암 월드컵 문자열이 있는 뉴스를 검색하여 이를 출력한다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뉴스 검색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브라질과 축구 국가대표팀의 평가전이 당일 오후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시 상암 월드컵 경기장에서 있었음을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srch1 &lt;- which(res[,3]=="20131012") </a:t>
            </a:r>
          </a:p>
          <a:p>
            <a:r>
              <a:rPr lang="en-US" altLang="ko-KR" dirty="0" smtClean="0"/>
              <a:t>srch1_2 &lt;-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", res[srch1,1]) </a:t>
            </a:r>
          </a:p>
          <a:p>
            <a:r>
              <a:rPr lang="en-US" altLang="ko-KR" dirty="0" smtClean="0"/>
              <a:t>cat(paste0(res[srch1[srch1_2],1], collapse = "\n\n===============================\n\n"))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뉴스 생성 날짜가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일인 자료를 추출하고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뉴스 중에서 내용에 </a:t>
            </a:r>
            <a:r>
              <a:rPr lang="en-US" altLang="ko-KR" dirty="0" smtClean="0"/>
              <a:t>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이라는 단어가 있는 뉴스를 검색하여 모두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past0( ) </a:t>
            </a:r>
            <a:r>
              <a:rPr lang="ko-KR" altLang="en-US" dirty="0" smtClean="0"/>
              <a:t>함수를 통해 검색된 뉴스 내용을 모두 병합하되 </a:t>
            </a:r>
            <a:r>
              <a:rPr lang="en-US" altLang="ko-KR" dirty="0" smtClean="0"/>
              <a:t>collapse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구분선을</a:t>
            </a:r>
            <a:r>
              <a:rPr lang="ko-KR" altLang="en-US" dirty="0" smtClean="0"/>
              <a:t> 사이에 두어 </a:t>
            </a:r>
            <a:r>
              <a:rPr lang="en-US" altLang="ko-KR" dirty="0" smtClean="0"/>
              <a:t>cat( 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출력시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높일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뉴스검색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브라질과의 축구 국가대표팀의 평가전이 당일 오후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시 상암 월드컵 경기장에서 있었음을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(date)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20131012</a:t>
            </a:r>
            <a:r>
              <a:rPr lang="ko-KR" altLang="en-US" dirty="0" smtClean="0"/>
              <a:t>이고 뉴스 내용</a:t>
            </a:r>
            <a:r>
              <a:rPr lang="en-US" altLang="ko-KR" dirty="0" smtClean="0"/>
              <a:t>(content)</a:t>
            </a:r>
            <a:r>
              <a:rPr lang="ko-KR" altLang="en-US" dirty="0" smtClean="0"/>
              <a:t>에 상암 월드컵 문자열이 있는 뉴스를 검색하여 이를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뉴스검색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당일 상담 월드컵 경기장에서 </a:t>
            </a:r>
            <a:r>
              <a:rPr lang="en-US" altLang="ko-KR" dirty="0" smtClean="0"/>
              <a:t>FC </a:t>
            </a:r>
            <a:r>
              <a:rPr lang="ko-KR" altLang="en-US" dirty="0" smtClean="0"/>
              <a:t>서울과 중국 </a:t>
            </a:r>
            <a:r>
              <a:rPr lang="ko-KR" altLang="en-US" dirty="0" err="1" smtClean="0"/>
              <a:t>광저우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에버그란데</a:t>
            </a:r>
            <a:r>
              <a:rPr lang="ko-KR" altLang="en-US" dirty="0" smtClean="0"/>
              <a:t> 간의 아시아축구연맹</a:t>
            </a:r>
            <a:r>
              <a:rPr lang="en-US" altLang="ko-KR" dirty="0" smtClean="0"/>
              <a:t>(AFC) </a:t>
            </a:r>
            <a:r>
              <a:rPr lang="ko-KR" altLang="en-US" dirty="0" err="1" smtClean="0"/>
              <a:t>챔피언스</a:t>
            </a:r>
            <a:r>
              <a:rPr lang="ko-KR" altLang="en-US" dirty="0" smtClean="0"/>
              <a:t> 리그 결승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차전이 열렸음을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srch2 &lt;- which(res[,3]=="20131026") </a:t>
            </a:r>
          </a:p>
          <a:p>
            <a:r>
              <a:rPr lang="en-US" altLang="ko-KR" dirty="0" smtClean="0"/>
              <a:t>srch2_2 &lt;-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("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", res[srch2,1]) </a:t>
            </a:r>
          </a:p>
          <a:p>
            <a:r>
              <a:rPr lang="en-US" altLang="ko-KR" dirty="0" smtClean="0"/>
              <a:t>cat(paste0(res[srch2[srch2_2],1], collapse = "\n\n===============================\n\n"))</a:t>
            </a:r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뉴스 생성 날짜가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일인 자료를 추출하고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뉴스 중에서 내용에 </a:t>
            </a:r>
            <a:r>
              <a:rPr lang="en-US" altLang="ko-KR" dirty="0" smtClean="0"/>
              <a:t>"</a:t>
            </a:r>
            <a:r>
              <a:rPr lang="ko-KR" altLang="en-US" dirty="0" smtClean="0"/>
              <a:t>상암월드컵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이라는 단어가 있는 뉴스를 검색하여 모두 출력한다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past0() </a:t>
            </a:r>
            <a:r>
              <a:rPr lang="ko-KR" altLang="en-US" dirty="0" smtClean="0"/>
              <a:t>함수를 통해 검색된 뉴스 내용을 모두 병합하되 </a:t>
            </a:r>
            <a:r>
              <a:rPr lang="en-US" altLang="ko-KR" dirty="0" smtClean="0"/>
              <a:t>collapse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구분선을</a:t>
            </a:r>
            <a:r>
              <a:rPr lang="ko-KR" altLang="en-US" dirty="0" smtClean="0"/>
              <a:t> 사이에 두어 </a:t>
            </a:r>
            <a:r>
              <a:rPr lang="en-US" altLang="ko-KR" dirty="0" smtClean="0"/>
              <a:t>cat( )</a:t>
            </a:r>
            <a:r>
              <a:rPr lang="ko-KR" altLang="en-US" dirty="0" smtClean="0"/>
              <a:t>으로 출력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#★ </a:t>
            </a:r>
            <a:r>
              <a:rPr lang="ko-KR" altLang="en-US" dirty="0" smtClean="0"/>
              <a:t>뉴스검색 결과가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당일 상암 월드컵 경기장에서 </a:t>
            </a:r>
            <a:r>
              <a:rPr lang="en-US" altLang="ko-KR" dirty="0" smtClean="0"/>
              <a:t>FC </a:t>
            </a:r>
            <a:r>
              <a:rPr lang="ko-KR" altLang="en-US" dirty="0" smtClean="0"/>
              <a:t>서울과 중국 </a:t>
            </a:r>
            <a:r>
              <a:rPr lang="ko-KR" altLang="en-US" dirty="0" err="1" smtClean="0"/>
              <a:t>광저우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에버그란데</a:t>
            </a:r>
            <a:r>
              <a:rPr lang="ko-KR" altLang="en-US" dirty="0" smtClean="0"/>
              <a:t> 간의 아시아축구 연맹</a:t>
            </a:r>
            <a:r>
              <a:rPr lang="en-US" altLang="ko-KR" dirty="0" smtClean="0"/>
              <a:t>(AFC) </a:t>
            </a:r>
            <a:r>
              <a:rPr lang="ko-KR" altLang="en-US" dirty="0" err="1" smtClean="0"/>
              <a:t>챔피언스</a:t>
            </a:r>
            <a:r>
              <a:rPr lang="ko-KR" altLang="en-US" dirty="0" smtClean="0"/>
              <a:t> 리그 결승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차전이 열렸음을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       </a:t>
            </a:r>
          </a:p>
          <a:p>
            <a:r>
              <a:rPr lang="en-US" altLang="ko-KR" dirty="0" smtClean="0"/>
              <a:t>           </a:t>
            </a:r>
          </a:p>
          <a:p>
            <a:r>
              <a:rPr lang="en-US" altLang="ko-KR" dirty="0" smtClean="0"/>
              <a:t>           </a:t>
            </a:r>
          </a:p>
          <a:p>
            <a:r>
              <a:rPr lang="en-US" altLang="ko-KR" dirty="0" smtClean="0"/>
              <a:t>          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D51D-1603-448B-9C0F-58952B21C9B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0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1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3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0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0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85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9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4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0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3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최종 보고서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mtClean="0"/>
              <a:t>개인적으로 </a:t>
            </a:r>
            <a:r>
              <a:rPr lang="en-US" altLang="ko-KR" smtClean="0"/>
              <a:t>R</a:t>
            </a:r>
            <a:r>
              <a:rPr lang="ko-KR" altLang="en-US" smtClean="0"/>
              <a:t>프로그램을 완성하고</a:t>
            </a:r>
            <a:r>
              <a:rPr lang="en-US" altLang="ko-KR" smtClean="0"/>
              <a:t>, </a:t>
            </a:r>
            <a:r>
              <a:rPr lang="ko-KR" altLang="en-US" smtClean="0"/>
              <a:t>공부한 내용을 주석으로 달아 최종보고서를 제출합니다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8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6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1" y="2508548"/>
            <a:ext cx="8064896" cy="397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20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777686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4" y="2420888"/>
            <a:ext cx="871296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21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4969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21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835292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23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79928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3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806489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10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83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2493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30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67950"/>
            <a:ext cx="79928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7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1883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3212976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각 지하철역의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년도 누적 탑승객 수를 계산하는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7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980728"/>
            <a:ext cx="7477125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1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80648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9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6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42493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6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13690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29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92888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03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8092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65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799288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56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3690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80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336667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ggplot</a:t>
            </a:r>
            <a:r>
              <a:rPr lang="en-US" altLang="ko-KR" dirty="0"/>
              <a:t>(stat_top10_2013, </a:t>
            </a:r>
            <a:r>
              <a:rPr lang="en-US" altLang="ko-KR" dirty="0" err="1"/>
              <a:t>aes</a:t>
            </a:r>
            <a:r>
              <a:rPr lang="en-US" altLang="ko-KR" dirty="0"/>
              <a:t>(x=month, y=</a:t>
            </a:r>
            <a:r>
              <a:rPr lang="en-US" altLang="ko-KR" dirty="0" err="1"/>
              <a:t>on_tot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</a:t>
            </a:r>
            <a:r>
              <a:rPr lang="en-US" altLang="ko-KR" dirty="0" err="1"/>
              <a:t>stat_name</a:t>
            </a:r>
            <a:r>
              <a:rPr lang="en-US" altLang="ko-KR" dirty="0"/>
              <a:t>, group=</a:t>
            </a:r>
            <a:r>
              <a:rPr lang="en-US" altLang="ko-KR" dirty="0" err="1"/>
              <a:t>stat_name</a:t>
            </a:r>
            <a:r>
              <a:rPr lang="en-US" altLang="ko-KR" dirty="0"/>
              <a:t>))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theme_classic</a:t>
            </a:r>
            <a:r>
              <a:rPr lang="en-US" altLang="ko-KR" dirty="0"/>
              <a:t>() + </a:t>
            </a:r>
            <a:r>
              <a:rPr lang="en-US" altLang="ko-KR" dirty="0" err="1"/>
              <a:t>geom_line</a:t>
            </a:r>
            <a:r>
              <a:rPr lang="en-US" altLang="ko-KR" dirty="0"/>
              <a:t>() + </a:t>
            </a:r>
            <a:r>
              <a:rPr lang="en-US" altLang="ko-KR" dirty="0" err="1"/>
              <a:t>geom_point</a:t>
            </a:r>
            <a:r>
              <a:rPr lang="en-US" altLang="ko-KR" dirty="0"/>
              <a:t>(size=6, shape=19, alpha=0.5)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scale_x_discrete</a:t>
            </a:r>
            <a:r>
              <a:rPr lang="en-US" altLang="ko-KR" dirty="0"/>
              <a:t>("2013</a:t>
            </a:r>
            <a:r>
              <a:rPr lang="ko-KR" altLang="en-US" dirty="0"/>
              <a:t>년</a:t>
            </a:r>
            <a:r>
              <a:rPr lang="en-US" altLang="ko-KR" dirty="0"/>
              <a:t>", labels=paste0(unique(</a:t>
            </a:r>
            <a:r>
              <a:rPr lang="en-US" altLang="ko-KR" dirty="0" err="1"/>
              <a:t>as.numeric</a:t>
            </a:r>
            <a:r>
              <a:rPr lang="en-US" altLang="ko-KR" dirty="0"/>
              <a:t>(month)), 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월</a:t>
            </a:r>
            <a:r>
              <a:rPr lang="en-US" altLang="ko-KR" dirty="0"/>
              <a:t>")) + </a:t>
            </a:r>
            <a:r>
              <a:rPr lang="en-US" altLang="ko-KR" dirty="0" err="1"/>
              <a:t>ylab</a:t>
            </a:r>
            <a:r>
              <a:rPr lang="en-US" altLang="ko-KR" dirty="0"/>
              <a:t>("</a:t>
            </a:r>
            <a:r>
              <a:rPr lang="ko-KR" altLang="en-US" dirty="0"/>
              <a:t>월별 탑승객수</a:t>
            </a:r>
            <a:r>
              <a:rPr lang="en-US" altLang="ko-KR" dirty="0"/>
              <a:t>") + </a:t>
            </a:r>
            <a:r>
              <a:rPr lang="en-US" altLang="ko-KR" dirty="0" err="1"/>
              <a:t>scale_colour_discrete</a:t>
            </a:r>
            <a:r>
              <a:rPr lang="en-US" altLang="ko-KR" dirty="0"/>
              <a:t>(name=c("</a:t>
            </a:r>
            <a:r>
              <a:rPr lang="ko-KR" altLang="en-US" dirty="0"/>
              <a:t>지하철역</a:t>
            </a:r>
            <a:r>
              <a:rPr lang="en-US" altLang="ko-KR" dirty="0" smtClean="0"/>
              <a:t>"))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698477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37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92088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57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06489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35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84887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33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859" y="2564904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stat_bot10_2013 &lt;- subset(subway2, subset = </a:t>
            </a:r>
            <a:r>
              <a:rPr lang="en-US" altLang="ko-KR" dirty="0" err="1"/>
              <a:t>stat_name</a:t>
            </a:r>
            <a:r>
              <a:rPr lang="en-US" altLang="ko-KR" dirty="0"/>
              <a:t> %in% names(</a:t>
            </a:r>
            <a:r>
              <a:rPr lang="en-US" altLang="ko-KR" dirty="0" err="1"/>
              <a:t>cum_total_ve</a:t>
            </a:r>
            <a:endParaRPr lang="en-US" altLang="ko-KR" dirty="0"/>
          </a:p>
          <a:p>
            <a:r>
              <a:rPr lang="en-US" altLang="ko-KR" dirty="0"/>
              <a:t>c[idx_bot10]) &amp; year=="2013", select=c("</a:t>
            </a:r>
            <a:r>
              <a:rPr lang="en-US" altLang="ko-KR" dirty="0" err="1"/>
              <a:t>stat_name</a:t>
            </a:r>
            <a:r>
              <a:rPr lang="en-US" altLang="ko-KR" dirty="0"/>
              <a:t>", "</a:t>
            </a:r>
            <a:r>
              <a:rPr lang="en-US" altLang="ko-KR" dirty="0" err="1"/>
              <a:t>on_tot</a:t>
            </a:r>
            <a:r>
              <a:rPr lang="en-US" altLang="ko-KR" dirty="0"/>
              <a:t>", "month")) </a:t>
            </a:r>
          </a:p>
          <a:p>
            <a:r>
              <a:rPr lang="en-US" altLang="ko-KR" dirty="0"/>
              <a:t>stat_bot10_2013 &lt;- aggregate(</a:t>
            </a:r>
            <a:r>
              <a:rPr lang="en-US" altLang="ko-KR" dirty="0" err="1"/>
              <a:t>on_tot</a:t>
            </a:r>
            <a:r>
              <a:rPr lang="en-US" altLang="ko-KR" dirty="0"/>
              <a:t> ~ month + </a:t>
            </a:r>
            <a:r>
              <a:rPr lang="en-US" altLang="ko-KR" dirty="0" err="1"/>
              <a:t>stat_name</a:t>
            </a:r>
            <a:r>
              <a:rPr lang="en-US" altLang="ko-KR" dirty="0"/>
              <a:t>, stat_bot10_2013, sum) </a:t>
            </a:r>
          </a:p>
          <a:p>
            <a:endParaRPr lang="en-US" altLang="ko-KR" dirty="0"/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ggplot</a:t>
            </a:r>
            <a:r>
              <a:rPr lang="en-US" altLang="ko-KR" dirty="0"/>
              <a:t>(stat_bot10_2013, </a:t>
            </a:r>
            <a:r>
              <a:rPr lang="en-US" altLang="ko-KR" dirty="0" err="1"/>
              <a:t>aes</a:t>
            </a:r>
            <a:r>
              <a:rPr lang="en-US" altLang="ko-KR" dirty="0"/>
              <a:t>(x=month, y=</a:t>
            </a:r>
            <a:r>
              <a:rPr lang="en-US" altLang="ko-KR" dirty="0" err="1"/>
              <a:t>on_tot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</a:t>
            </a:r>
            <a:r>
              <a:rPr lang="en-US" altLang="ko-KR" dirty="0" err="1"/>
              <a:t>stat_name</a:t>
            </a:r>
            <a:r>
              <a:rPr lang="en-US" altLang="ko-KR" dirty="0"/>
              <a:t>, group=</a:t>
            </a:r>
            <a:r>
              <a:rPr lang="en-US" altLang="ko-KR" dirty="0" err="1"/>
              <a:t>stat_name</a:t>
            </a:r>
            <a:r>
              <a:rPr lang="en-US" altLang="ko-KR" dirty="0"/>
              <a:t>))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theme_classic</a:t>
            </a:r>
            <a:r>
              <a:rPr lang="en-US" altLang="ko-KR" dirty="0"/>
              <a:t>() + </a:t>
            </a:r>
            <a:r>
              <a:rPr lang="en-US" altLang="ko-KR" dirty="0" err="1"/>
              <a:t>geom_line</a:t>
            </a:r>
            <a:r>
              <a:rPr lang="en-US" altLang="ko-KR" dirty="0"/>
              <a:t>() + </a:t>
            </a:r>
            <a:r>
              <a:rPr lang="en-US" altLang="ko-KR" dirty="0" err="1"/>
              <a:t>geom_point</a:t>
            </a:r>
            <a:r>
              <a:rPr lang="en-US" altLang="ko-KR" dirty="0"/>
              <a:t>(size=6, shape=19, alpha=0.5)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scale_x_discrete</a:t>
            </a:r>
            <a:r>
              <a:rPr lang="en-US" altLang="ko-KR" dirty="0"/>
              <a:t>("2013</a:t>
            </a:r>
            <a:r>
              <a:rPr lang="ko-KR" altLang="en-US" dirty="0"/>
              <a:t>년</a:t>
            </a:r>
            <a:r>
              <a:rPr lang="en-US" altLang="ko-KR" dirty="0"/>
              <a:t>", labels=paste0(unique(</a:t>
            </a:r>
            <a:r>
              <a:rPr lang="en-US" altLang="ko-KR" dirty="0" err="1"/>
              <a:t>as.numeric</a:t>
            </a:r>
            <a:r>
              <a:rPr lang="en-US" altLang="ko-KR" dirty="0"/>
              <a:t>(month)), "</a:t>
            </a:r>
            <a:r>
              <a:rPr lang="ko-KR" altLang="en-US" dirty="0"/>
              <a:t>월</a:t>
            </a:r>
            <a:r>
              <a:rPr lang="en-US" altLang="ko-KR" dirty="0"/>
              <a:t>")) </a:t>
            </a:r>
          </a:p>
          <a:p>
            <a:r>
              <a:rPr lang="en-US" altLang="ko-KR" dirty="0"/>
              <a:t>+ </a:t>
            </a:r>
            <a:r>
              <a:rPr lang="en-US" altLang="ko-KR" dirty="0" err="1"/>
              <a:t>ylab</a:t>
            </a:r>
            <a:r>
              <a:rPr lang="en-US" altLang="ko-KR" dirty="0"/>
              <a:t>("</a:t>
            </a:r>
            <a:r>
              <a:rPr lang="ko-KR" altLang="en-US" dirty="0"/>
              <a:t>월별 탑승객수</a:t>
            </a:r>
            <a:r>
              <a:rPr lang="en-US" altLang="ko-KR" dirty="0"/>
              <a:t>") + </a:t>
            </a:r>
            <a:r>
              <a:rPr lang="en-US" altLang="ko-KR" dirty="0" err="1"/>
              <a:t>scale_colour_discrete</a:t>
            </a:r>
            <a:r>
              <a:rPr lang="en-US" altLang="ko-KR" dirty="0"/>
              <a:t>(name=c("</a:t>
            </a:r>
            <a:r>
              <a:rPr lang="ko-KR" altLang="en-US" dirty="0"/>
              <a:t>지하철역</a:t>
            </a:r>
            <a:r>
              <a:rPr lang="en-US" altLang="ko-KR" dirty="0" smtClean="0"/>
              <a:t>"))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450"/>
            <a:ext cx="8136904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270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792088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645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42493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" y="4293096"/>
            <a:ext cx="20383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6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8092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98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799288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389512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6016" y="3356992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★ 각 노선의 색상을 </a:t>
            </a:r>
            <a:r>
              <a:rPr lang="en-US" altLang="ko-KR"/>
              <a:t>col</a:t>
            </a:r>
            <a:r>
              <a:rPr lang="ko-KR" altLang="en-US"/>
              <a:t>로 수동 지정하여 실제 지하철 노선의 색상에 근사하도록 표현했다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★ B </a:t>
            </a:r>
            <a:r>
              <a:rPr lang="ko-KR" altLang="en-US"/>
              <a:t>호선은 </a:t>
            </a:r>
            <a:r>
              <a:rPr lang="en-US" altLang="ko-KR"/>
              <a:t>"</a:t>
            </a:r>
            <a:r>
              <a:rPr lang="ko-KR" altLang="en-US"/>
              <a:t>분당선</a:t>
            </a:r>
            <a:r>
              <a:rPr lang="en-US" altLang="ko-KR"/>
              <a:t>", I </a:t>
            </a:r>
            <a:r>
              <a:rPr lang="ko-KR" altLang="en-US"/>
              <a:t>호선은 </a:t>
            </a:r>
            <a:r>
              <a:rPr lang="en-US" altLang="ko-KR"/>
              <a:t>"</a:t>
            </a:r>
            <a:r>
              <a:rPr lang="ko-KR" altLang="en-US"/>
              <a:t>인천지하철 </a:t>
            </a:r>
            <a:r>
              <a:rPr lang="en-US" altLang="ko-KR"/>
              <a:t>1</a:t>
            </a:r>
            <a:r>
              <a:rPr lang="ko-KR" altLang="en-US"/>
              <a:t>호선</a:t>
            </a:r>
            <a:r>
              <a:rPr lang="en-US" altLang="ko-KR"/>
              <a:t>"</a:t>
            </a:r>
            <a:r>
              <a:rPr lang="ko-KR" altLang="en-US"/>
              <a:t>을 의미한다</a:t>
            </a:r>
            <a:r>
              <a:rPr lang="en-US" altLang="ko-KR" smtClean="0"/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80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2809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7211"/>
            <a:ext cx="8226709" cy="316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396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79" y="548680"/>
            <a:ext cx="66008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229200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각 노선에 대하여 월별 총 누적 탑승객 수를 계산하여 이를 </a:t>
            </a:r>
            <a:r>
              <a:rPr lang="en-US" altLang="ko-KR" dirty="0"/>
              <a:t>tmp4</a:t>
            </a:r>
            <a:r>
              <a:rPr lang="ko-KR" altLang="en-US" dirty="0"/>
              <a:t>에 저장한 후</a:t>
            </a:r>
            <a:r>
              <a:rPr lang="en-US" altLang="ko-KR" dirty="0"/>
              <a:t>, </a:t>
            </a:r>
            <a:r>
              <a:rPr lang="ko-KR" altLang="en-US" dirty="0"/>
              <a:t>이를 영역 차트</a:t>
            </a:r>
            <a:r>
              <a:rPr lang="en-US" altLang="ko-KR" dirty="0"/>
              <a:t>(area chart)</a:t>
            </a:r>
            <a:r>
              <a:rPr lang="ko-KR" altLang="en-US" dirty="0"/>
              <a:t>로 시각화한다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★ </a:t>
            </a:r>
            <a:r>
              <a:rPr lang="en-US" altLang="ko-KR" dirty="0" err="1"/>
              <a:t>geom_area</a:t>
            </a:r>
            <a:r>
              <a:rPr lang="en-US" altLang="ko-KR" dirty="0"/>
              <a:t>( )</a:t>
            </a:r>
            <a:r>
              <a:rPr lang="ko-KR" altLang="en-US" dirty="0"/>
              <a:t>를 이용하여 영역 차트를 표현</a:t>
            </a:r>
            <a:br>
              <a:rPr lang="ko-KR" altLang="en-US" dirty="0"/>
            </a:br>
            <a:r>
              <a:rPr lang="ko-KR" altLang="en-US" dirty="0"/>
              <a:t>★ </a:t>
            </a:r>
            <a:r>
              <a:rPr lang="en-US" altLang="ko-KR" dirty="0" err="1"/>
              <a:t>scale_fill_manual</a:t>
            </a:r>
            <a:r>
              <a:rPr lang="en-US" altLang="ko-KR" dirty="0"/>
              <a:t>( ) </a:t>
            </a:r>
            <a:r>
              <a:rPr lang="ko-KR" altLang="en-US" dirty="0"/>
              <a:t>함수를 이용하여 색상을 수동으로 </a:t>
            </a:r>
            <a:r>
              <a:rPr lang="ko-KR" altLang="en-US" dirty="0" smtClean="0"/>
              <a:t>지정함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648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57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1" y="404664"/>
            <a:ext cx="8712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구글맵을</a:t>
            </a:r>
            <a:r>
              <a:rPr lang="ko-KR" altLang="en-US" sz="2000" b="1" dirty="0"/>
              <a:t> 활용한 지도 </a:t>
            </a:r>
            <a:r>
              <a:rPr lang="ko-KR" altLang="en-US" sz="2000" b="1" dirty="0" err="1" smtClean="0"/>
              <a:t>매핑</a:t>
            </a:r>
            <a:endParaRPr lang="en-US" altLang="ko-KR" sz="2000" b="1" dirty="0" smtClean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/>
              <a:t>R</a:t>
            </a:r>
            <a:r>
              <a:rPr lang="ko-KR" altLang="en-US" sz="2000" dirty="0"/>
              <a:t>은 지도 </a:t>
            </a:r>
            <a:r>
              <a:rPr lang="ko-KR" altLang="en-US" sz="2000" dirty="0" err="1"/>
              <a:t>매핑을</a:t>
            </a:r>
            <a:r>
              <a:rPr lang="ko-KR" altLang="en-US" sz="2000" dirty="0"/>
              <a:t> 위한 다양한 라이브러리를 제공한다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 err="1"/>
              <a:t>구글맵은</a:t>
            </a:r>
            <a:r>
              <a:rPr lang="ko-KR" altLang="en-US" sz="2000" dirty="0"/>
              <a:t> 고품질의 지도를 제공하며 위도 및 경도를 활용하여 위치를 손쉽게 특정할 수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R</a:t>
            </a:r>
            <a:r>
              <a:rPr lang="ko-KR" altLang="en-US" sz="2000" dirty="0"/>
              <a:t>에서 제공하는 </a:t>
            </a:r>
            <a:r>
              <a:rPr lang="en-US" altLang="ko-KR" sz="2000" dirty="0" err="1"/>
              <a:t>ggmap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패키지를 활용하여 </a:t>
            </a:r>
            <a:r>
              <a:rPr lang="ko-KR" altLang="en-US" sz="2000" dirty="0" err="1"/>
              <a:t>구글맵을</a:t>
            </a:r>
            <a:r>
              <a:rPr lang="ko-KR" altLang="en-US" sz="2000" dirty="0"/>
              <a:t> 다운로드하고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</a:t>
            </a:r>
            <a:r>
              <a:rPr lang="en-US" altLang="ko-KR" sz="2000" dirty="0"/>
              <a:t>R</a:t>
            </a:r>
            <a:r>
              <a:rPr lang="ko-KR" altLang="en-US" sz="2000" dirty="0"/>
              <a:t>에서 시각화하는 기법을 배워본다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분석의 결과를 지도에 </a:t>
            </a:r>
            <a:r>
              <a:rPr lang="ko-KR" altLang="en-US" sz="2000" dirty="0" err="1"/>
              <a:t>매핑하여</a:t>
            </a:r>
            <a:r>
              <a:rPr lang="ko-KR" altLang="en-US" sz="2000" dirty="0"/>
              <a:t> 수치 결과를 지리 정보와 함께 시각화하는 방법을 예로 </a:t>
            </a:r>
            <a:r>
              <a:rPr lang="ko-KR" altLang="en-US" sz="2000" dirty="0" smtClean="0"/>
              <a:t>보여준다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610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99288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20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8092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23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63284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0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799288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83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28092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161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2" y="332656"/>
            <a:ext cx="726079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68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71450"/>
            <a:ext cx="8964488" cy="477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466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48680"/>
            <a:ext cx="662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01208"/>
            <a:ext cx="777686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26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45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0891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862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84887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12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34481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061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2088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5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1050"/>
            <a:ext cx="7848872" cy="365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04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0891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1"/>
            <a:ext cx="6467475" cy="31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165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13690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" y="3789040"/>
            <a:ext cx="8296545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823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799288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939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6515100" cy="4086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5157192"/>
            <a:ext cx="8352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★ </a:t>
            </a:r>
            <a:r>
              <a:rPr lang="en-US" altLang="ko-KR"/>
              <a:t>2013</a:t>
            </a:r>
            <a:r>
              <a:rPr lang="ko-KR" altLang="en-US"/>
              <a:t>년도 </a:t>
            </a:r>
            <a:r>
              <a:rPr lang="en-US" altLang="ko-KR"/>
              <a:t>"</a:t>
            </a:r>
            <a:r>
              <a:rPr lang="ko-KR" altLang="en-US"/>
              <a:t>상암월드컵</a:t>
            </a:r>
            <a:r>
              <a:rPr lang="en-US" altLang="ko-KR"/>
              <a:t>" </a:t>
            </a:r>
            <a:r>
              <a:rPr lang="ko-KR" altLang="en-US"/>
              <a:t>역의 탑승객 자료만 추출하여 이를 시간순으로 선 그래프를 이용하여 시각화</a:t>
            </a:r>
            <a:br>
              <a:rPr lang="ko-KR" altLang="en-US"/>
            </a:br>
            <a:r>
              <a:rPr lang="ko-KR" altLang="en-US"/>
              <a:t>    </a:t>
            </a:r>
            <a:r>
              <a:rPr lang="en-US" altLang="ko-KR"/>
              <a:t>- </a:t>
            </a:r>
            <a:r>
              <a:rPr lang="ko-KR" altLang="en-US"/>
              <a:t>전체 패턴에 비해 해당 일자에 대한 탑승객의 수가 비정상적으로 급증했음을 알 수 있다</a:t>
            </a:r>
            <a:r>
              <a:rPr lang="en-US" altLang="ko-KR" smtClean="0"/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61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06489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054" y="4077072"/>
            <a:ext cx="8225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파일의 </a:t>
            </a:r>
            <a:r>
              <a:rPr lang="ko-KR" altLang="en-US"/>
              <a:t>용량이 </a:t>
            </a:r>
            <a:r>
              <a:rPr lang="en-US" altLang="ko-KR"/>
              <a:t>13GB</a:t>
            </a:r>
            <a:r>
              <a:rPr lang="ko-KR" altLang="en-US"/>
              <a:t>로 대용량이므로 이를 한 번에 읽을 경우 시스템 사양에 따라 오류가 발생하거나 가능한 경우에도 속도가 매우 느리므로</a:t>
            </a:r>
            <a:r>
              <a:rPr lang="en-US" altLang="ko-KR"/>
              <a:t>(</a:t>
            </a:r>
            <a:r>
              <a:rPr lang="ko-KR" altLang="en-US"/>
              <a:t>슈퍼컴퓨터를 활용한 빅데이터 분석을 </a:t>
            </a:r>
            <a:r>
              <a:rPr lang="ko-KR" altLang="en-US" smtClean="0"/>
              <a:t>다뤄야</a:t>
            </a:r>
            <a:r>
              <a:rPr lang="en-US" altLang="ko-KR"/>
              <a:t> </a:t>
            </a:r>
            <a:r>
              <a:rPr lang="ko-KR" altLang="en-US"/>
              <a:t>함</a:t>
            </a:r>
            <a:r>
              <a:rPr lang="en-US" altLang="ko-KR" smtClean="0"/>
              <a:t>) </a:t>
            </a:r>
            <a:r>
              <a:rPr lang="ko-KR" altLang="en-US"/>
              <a:t>이를 부분적으로 읽어 특정 키워드가 있는 뉴스만 선별하여 저장하도록 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이를 위한 코드는 다음과 같다</a:t>
            </a:r>
            <a:r>
              <a:rPr lang="en-US" altLang="ko-KR"/>
              <a:t>. </a:t>
            </a:r>
            <a:r>
              <a:rPr lang="en-US" altLang="ko-KR" smtClean="0"/>
              <a:t>(13GB</a:t>
            </a:r>
            <a:r>
              <a:rPr lang="ko-KR" altLang="en-US"/>
              <a:t>의 </a:t>
            </a:r>
            <a:r>
              <a:rPr lang="en-US" altLang="ko-KR"/>
              <a:t>JSON </a:t>
            </a:r>
            <a:r>
              <a:rPr lang="ko-KR" altLang="en-US"/>
              <a:t>파일을 공유하기에 현실적으로 어려움이 있어 바로 결과물인 </a:t>
            </a:r>
            <a:r>
              <a:rPr lang="en-US" altLang="ko-KR"/>
              <a:t>news_res.tcxt </a:t>
            </a:r>
            <a:r>
              <a:rPr lang="ko-KR" altLang="en-US" smtClean="0"/>
              <a:t>파일 제공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39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4969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701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42493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240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8928992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6338" y="2420888"/>
            <a:ext cx="727280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/>
              <a:t>res &lt;- read.table("Data/news_res.txt", stringsAsFactors = FALSE, fileEncoding="UTF-8</a:t>
            </a:r>
            <a:r>
              <a:rPr lang="en-US" altLang="ko-KR" sz="2000" smtClean="0"/>
              <a:t>")</a:t>
            </a:r>
            <a:endParaRPr lang="ko-KR" altLang="en-US" sz="200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60669"/>
            <a:ext cx="8208912" cy="227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9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75454"/>
            <a:ext cx="8208912" cy="214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28092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019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76672"/>
            <a:ext cx="828091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srch1 &lt;- which(res[,3]=="20131012") srch1_2 &lt;- grep("</a:t>
            </a:r>
            <a:r>
              <a:rPr lang="ko-KR" altLang="en-US"/>
              <a:t>상암월드컵</a:t>
            </a:r>
            <a:r>
              <a:rPr lang="en-US" altLang="ko-KR"/>
              <a:t>",</a:t>
            </a:r>
            <a:r>
              <a:rPr lang="ko-KR" altLang="en-US"/>
              <a:t> </a:t>
            </a:r>
            <a:r>
              <a:rPr lang="en-US" altLang="ko-KR"/>
              <a:t>res[srch1,1]) cat(paste0(res[srch1[srch1_2],1], collapse = "\n\n===============================\n\n</a:t>
            </a:r>
            <a:r>
              <a:rPr lang="en-US" altLang="ko-KR" smtClean="0"/>
              <a:t>"))</a:t>
            </a:r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37426"/>
            <a:ext cx="8280919" cy="396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7904" y="598063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…</a:t>
            </a:r>
            <a:r>
              <a:rPr lang="ko-KR" altLang="en-US" smtClean="0"/>
              <a:t>이하생략</a:t>
            </a:r>
            <a:r>
              <a:rPr lang="en-US" altLang="ko-KR" smtClean="0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61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48883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320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068960"/>
            <a:ext cx="828091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srch2 &lt;- which(res[,3]=="20131026") srch2_2 &lt;- grep("</a:t>
            </a:r>
            <a:r>
              <a:rPr lang="ko-KR" altLang="en-US"/>
              <a:t>상암월드컵</a:t>
            </a:r>
            <a:r>
              <a:rPr lang="en-US" altLang="ko-KR"/>
              <a:t>",</a:t>
            </a:r>
            <a:r>
              <a:rPr lang="ko-KR" altLang="en-US"/>
              <a:t> </a:t>
            </a:r>
            <a:r>
              <a:rPr lang="en-US" altLang="ko-KR"/>
              <a:t>res[srch2,1]) cat(paste0(res[srch2[srch2_2],1], collapse = "\n\n===============================\n\n</a:t>
            </a:r>
            <a:r>
              <a:rPr lang="en-US" altLang="ko-KR" smtClean="0"/>
              <a:t>"))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86794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9" y="332656"/>
            <a:ext cx="79208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2465" y="310031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…</a:t>
            </a:r>
            <a:r>
              <a:rPr lang="ko-KR" altLang="en-US" smtClean="0"/>
              <a:t>이하생략</a:t>
            </a:r>
            <a:r>
              <a:rPr lang="en-US" altLang="ko-KR" smtClean="0"/>
              <a:t>…</a:t>
            </a:r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5" y="3645024"/>
            <a:ext cx="8045803" cy="292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889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5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332656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정수형으로</a:t>
            </a:r>
            <a:r>
              <a:rPr lang="ko-KR" altLang="en-US" dirty="0" smtClean="0"/>
              <a:t> 저장된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시간을 나타내는 표준서식으로 변환하여 분석에 활용 가능토록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99288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763284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2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49694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14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7686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68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5497</Words>
  <Application>Microsoft Office PowerPoint</Application>
  <PresentationFormat>화면 슬라이드 쇼(4:3)</PresentationFormat>
  <Paragraphs>558</Paragraphs>
  <Slides>64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최종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19</cp:revision>
  <dcterms:created xsi:type="dcterms:W3CDTF">2018-02-19T22:32:06Z</dcterms:created>
  <dcterms:modified xsi:type="dcterms:W3CDTF">2018-02-27T07:03:06Z</dcterms:modified>
</cp:coreProperties>
</file>